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411" r:id="rId2"/>
    <p:sldId id="620" r:id="rId3"/>
    <p:sldId id="621" r:id="rId4"/>
    <p:sldId id="622" r:id="rId5"/>
    <p:sldId id="623" r:id="rId6"/>
    <p:sldId id="624" r:id="rId7"/>
    <p:sldId id="613" r:id="rId8"/>
    <p:sldId id="614" r:id="rId9"/>
    <p:sldId id="615" r:id="rId10"/>
    <p:sldId id="616" r:id="rId11"/>
    <p:sldId id="618" r:id="rId12"/>
    <p:sldId id="619" r:id="rId13"/>
    <p:sldId id="458" r:id="rId14"/>
  </p:sldIdLst>
  <p:sldSz cx="9144000" cy="5143500" type="screen16x9"/>
  <p:notesSz cx="6858000" cy="9144000"/>
  <p:embeddedFontLst>
    <p:embeddedFont>
      <p:font typeface="Arvo" panose="020B0604020202020204" charset="0"/>
      <p:regular r:id="rId16"/>
      <p:bold r:id="rId17"/>
      <p:italic r:id="rId18"/>
      <p:boldItalic r:id="rId19"/>
    </p:embeddedFont>
    <p:embeddedFont>
      <p:font typeface="Roboto Condensed Light" panose="020B060402020202020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FF"/>
    <a:srgbClr val="FFFF99"/>
    <a:srgbClr val="009999"/>
    <a:srgbClr val="FF9933"/>
    <a:srgbClr val="33CCCC"/>
    <a:srgbClr val="000000"/>
    <a:srgbClr val="DBCFAD"/>
    <a:srgbClr val="26557C"/>
    <a:srgbClr val="0B0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777-47AE-4AE8-8971-A93D649AB909}">
  <a:tblStyle styleId="{6D629777-47AE-4AE8-8971-A93D649AB9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3416" autoAdjust="0"/>
  </p:normalViewPr>
  <p:slideViewPr>
    <p:cSldViewPr>
      <p:cViewPr varScale="1">
        <p:scale>
          <a:sx n="149" d="100"/>
          <a:sy n="149" d="100"/>
        </p:scale>
        <p:origin x="18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95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 hasCustomPrompt="1"/>
          </p:nvPr>
        </p:nvSpPr>
        <p:spPr>
          <a:xfrm>
            <a:off x="683568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l-GR" dirty="0"/>
              <a:t>Λειτουργικότητα δελτίου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grpSp>
        <p:nvGrpSpPr>
          <p:cNvPr id="22" name="Google Shape;435;p27"/>
          <p:cNvGrpSpPr/>
          <p:nvPr userDrawn="1"/>
        </p:nvGrpSpPr>
        <p:grpSpPr>
          <a:xfrm>
            <a:off x="147489" y="629920"/>
            <a:ext cx="392063" cy="291505"/>
            <a:chOff x="5247525" y="3007275"/>
            <a:chExt cx="517575" cy="384825"/>
          </a:xfrm>
        </p:grpSpPr>
        <p:sp>
          <p:nvSpPr>
            <p:cNvPr id="23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64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 hasCustomPrompt="1"/>
          </p:nvPr>
        </p:nvSpPr>
        <p:spPr>
          <a:xfrm>
            <a:off x="683568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l-GR" dirty="0" err="1"/>
              <a:t>Μπλα</a:t>
            </a:r>
            <a:r>
              <a:rPr lang="el-GR" dirty="0"/>
              <a:t> </a:t>
            </a:r>
            <a:r>
              <a:rPr lang="el-GR" dirty="0" err="1"/>
              <a:t>μπλα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ΟΠΣ ΕΣΠΑ 2014-2020</a:t>
            </a:r>
          </a:p>
        </p:txBody>
      </p:sp>
      <p:grpSp>
        <p:nvGrpSpPr>
          <p:cNvPr id="25" name="Google Shape;536;p37"/>
          <p:cNvGrpSpPr/>
          <p:nvPr userDrawn="1"/>
        </p:nvGrpSpPr>
        <p:grpSpPr>
          <a:xfrm>
            <a:off x="210204" y="565317"/>
            <a:ext cx="309041" cy="403123"/>
            <a:chOff x="590250" y="244200"/>
            <a:chExt cx="407975" cy="532175"/>
          </a:xfrm>
        </p:grpSpPr>
        <p:sp>
          <p:nvSpPr>
            <p:cNvPr id="26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579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 hasCustomPrompt="1"/>
          </p:nvPr>
        </p:nvSpPr>
        <p:spPr>
          <a:xfrm>
            <a:off x="683568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l-GR" dirty="0"/>
              <a:t>γενική οθόνη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grpSp>
        <p:nvGrpSpPr>
          <p:cNvPr id="25" name="Google Shape;613;p37"/>
          <p:cNvGrpSpPr/>
          <p:nvPr userDrawn="1"/>
        </p:nvGrpSpPr>
        <p:grpSpPr>
          <a:xfrm>
            <a:off x="179512" y="600370"/>
            <a:ext cx="333016" cy="333016"/>
            <a:chOff x="2594050" y="1631825"/>
            <a:chExt cx="439625" cy="439625"/>
          </a:xfrm>
        </p:grpSpPr>
        <p:sp>
          <p:nvSpPr>
            <p:cNvPr id="26" name="Google Shape;614;p3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5;p3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6;p3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7;p3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476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A5A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EB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EB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 userDrawn="1"/>
        </p:nvGrpSpPr>
        <p:grpSpPr>
          <a:xfrm rot="10800000" flipH="1">
            <a:off x="1" y="1090763"/>
            <a:ext cx="8847502" cy="2961975"/>
            <a:chOff x="-8178042" y="-4493254"/>
            <a:chExt cx="19483599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67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6" y="-4493254"/>
              <a:ext cx="6522601" cy="6522599"/>
            </a:xfrm>
            <a:prstGeom prst="rtTriangle">
              <a:avLst/>
            </a:prstGeom>
            <a:solidFill>
              <a:srgbClr val="367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44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-38169"/>
            <a:ext cx="7072430" cy="1061751"/>
            <a:chOff x="-4" y="126425"/>
            <a:chExt cx="7072430" cy="1061751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164594"/>
              <a:ext cx="6756168" cy="1023582"/>
              <a:chOff x="-2168138" y="508281"/>
              <a:chExt cx="8650663" cy="1310603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508287"/>
                <a:ext cx="6958200" cy="1310597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4" y="508281"/>
                <a:ext cx="1699501" cy="1310599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663149"/>
              <a:chOff x="-9092084" y="569218"/>
              <a:chExt cx="15574609" cy="1460358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569218"/>
                <a:ext cx="13882200" cy="1460358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569218"/>
                <a:ext cx="1699500" cy="1460358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sp>
        <p:nvSpPr>
          <p:cNvPr id="22" name="Google Shape;79;p5"/>
          <p:cNvSpPr txBox="1">
            <a:spLocks noGrp="1"/>
          </p:cNvSpPr>
          <p:nvPr>
            <p:ph type="body" idx="1"/>
          </p:nvPr>
        </p:nvSpPr>
        <p:spPr>
          <a:xfrm>
            <a:off x="611560" y="1203598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>
                <a:latin typeface="+mn-l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31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-38169"/>
            <a:ext cx="7072430" cy="1061751"/>
            <a:chOff x="-4" y="126425"/>
            <a:chExt cx="7072430" cy="1061751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164594"/>
              <a:ext cx="6756168" cy="1023582"/>
              <a:chOff x="-2168138" y="508281"/>
              <a:chExt cx="8650663" cy="1310603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508287"/>
                <a:ext cx="6958200" cy="1310597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4" y="508281"/>
                <a:ext cx="1699501" cy="1310599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663149"/>
              <a:chOff x="-9092084" y="569218"/>
              <a:chExt cx="15574609" cy="1460358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569218"/>
                <a:ext cx="13882200" cy="1460358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569218"/>
                <a:ext cx="1699500" cy="1460358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sp>
        <p:nvSpPr>
          <p:cNvPr id="22" name="Google Shape;79;p5"/>
          <p:cNvSpPr txBox="1">
            <a:spLocks noGrp="1"/>
          </p:cNvSpPr>
          <p:nvPr>
            <p:ph type="body" idx="1"/>
          </p:nvPr>
        </p:nvSpPr>
        <p:spPr>
          <a:xfrm>
            <a:off x="611560" y="1203598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>
                <a:latin typeface="+mn-l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39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Ορθογώνιο 21"/>
          <p:cNvSpPr/>
          <p:nvPr userDrawn="1"/>
        </p:nvSpPr>
        <p:spPr>
          <a:xfrm>
            <a:off x="7237473" y="4686475"/>
            <a:ext cx="6511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ΕΥ  ΟΠΣ</a:t>
            </a:r>
          </a:p>
        </p:txBody>
      </p:sp>
    </p:spTree>
    <p:extLst>
      <p:ext uri="{BB962C8B-B14F-4D97-AF65-F5344CB8AC3E}">
        <p14:creationId xmlns:p14="http://schemas.microsoft.com/office/powerpoint/2010/main" val="89880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4" r:id="rId4"/>
    <p:sldLayoutId id="2147483666" r:id="rId5"/>
    <p:sldLayoutId id="2147483667" r:id="rId6"/>
    <p:sldLayoutId id="214748366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/>
          <p:nvPr/>
        </p:nvSpPr>
        <p:spPr>
          <a:xfrm>
            <a:off x="35496" y="4176465"/>
            <a:ext cx="6524640" cy="987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l-GR"/>
            </a:pPr>
            <a:endParaRPr lang="en-GB" altLang="en-US" dirty="0">
              <a:solidFill>
                <a:srgbClr val="7A5D00"/>
              </a:solidFill>
              <a:latin typeface="+mj-lt"/>
              <a:ea typeface="Roboto Condensed" panose="020B0604020202020204" charset="0"/>
              <a:cs typeface="Tahoma" panose="020B0604030504040204" pitchFamily="2" charset="0"/>
            </a:endParaRPr>
          </a:p>
          <a:p>
            <a:pPr>
              <a:defRPr lang="el-GR"/>
            </a:pPr>
            <a:endParaRPr lang="en-GB" altLang="en-US" dirty="0">
              <a:solidFill>
                <a:srgbClr val="7A5D00"/>
              </a:solidFill>
              <a:latin typeface="+mj-lt"/>
              <a:ea typeface="Roboto Condensed" panose="020B0604020202020204" charset="0"/>
              <a:cs typeface="Tahoma" panose="020B0604030504040204" pitchFamily="2" charset="0"/>
            </a:endParaRPr>
          </a:p>
          <a:p>
            <a:pPr>
              <a:defRPr lang="el-GR"/>
            </a:pPr>
            <a:r>
              <a:rPr lang="el-GR" dirty="0">
                <a:solidFill>
                  <a:srgbClr val="7A5D00"/>
                </a:solidFill>
                <a:latin typeface="+mj-lt"/>
                <a:ea typeface="Roboto Condensed" panose="020B0604020202020204" charset="0"/>
                <a:cs typeface="Tahoma" panose="020B0604030504040204" pitchFamily="2" charset="0"/>
              </a:rPr>
              <a:t>    Γενική Γραμματεία Επενδύσεων &amp; Ανάπτυξης</a:t>
            </a:r>
            <a:endParaRPr lang="en-US" dirty="0">
              <a:solidFill>
                <a:srgbClr val="7A5D00"/>
              </a:solidFill>
              <a:latin typeface="+mj-lt"/>
              <a:ea typeface="Roboto Condensed" panose="020B0604020202020204" charset="0"/>
              <a:cs typeface="Tahoma" panose="020B0604030504040204" pitchFamily="2" charset="0"/>
            </a:endParaRPr>
          </a:p>
          <a:p>
            <a:pPr>
              <a:defRPr lang="el-GR"/>
            </a:pPr>
            <a:r>
              <a:rPr lang="el-GR" dirty="0">
                <a:solidFill>
                  <a:srgbClr val="7A5D00"/>
                </a:solidFill>
                <a:latin typeface="+mj-lt"/>
                <a:ea typeface="Roboto Condensed" panose="020B0604020202020204" charset="0"/>
                <a:cs typeface="Tahoma" panose="020B0604030504040204" pitchFamily="2" charset="0"/>
              </a:rPr>
              <a:t>    Υπουργείο Εθνικής Οικονομίας &amp; Οικονομικών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288" y="3715299"/>
            <a:ext cx="1885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lang="el-GR"/>
            </a:pPr>
            <a:r>
              <a:rPr lang="el-GR" altLang="en-US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Condensed" panose="020B0604020202020204" charset="0"/>
                <a:cs typeface="Tahoma" panose="020B0604030504040204" pitchFamily="2" charset="0"/>
              </a:rPr>
              <a:t>Ιούλιος 2024</a:t>
            </a:r>
          </a:p>
        </p:txBody>
      </p:sp>
      <p:sp>
        <p:nvSpPr>
          <p:cNvPr id="4" name="Rectangle 4"/>
          <p:cNvSpPr/>
          <p:nvPr/>
        </p:nvSpPr>
        <p:spPr>
          <a:xfrm>
            <a:off x="143508" y="1572898"/>
            <a:ext cx="5868652" cy="18150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3000" b="1" dirty="0">
                <a:solidFill>
                  <a:srgbClr val="FFFFFF"/>
                </a:solidFill>
                <a:latin typeface="+mj-lt"/>
                <a:ea typeface="Roboto Condensed" panose="020B0604020202020204" charset="0"/>
              </a:rPr>
              <a:t>Ολοκληρωμένο</a:t>
            </a:r>
            <a:r>
              <a:rPr lang="en-US" sz="3000" b="1" dirty="0">
                <a:solidFill>
                  <a:srgbClr val="FFFFFF"/>
                </a:solidFill>
                <a:latin typeface="+mj-lt"/>
                <a:ea typeface="Roboto Condensed" panose="020B0604020202020204" charset="0"/>
              </a:rPr>
              <a:t> </a:t>
            </a:r>
            <a:br>
              <a:rPr lang="en-US" sz="3000" b="1" dirty="0">
                <a:solidFill>
                  <a:srgbClr val="FFFFFF"/>
                </a:solidFill>
                <a:latin typeface="+mj-lt"/>
                <a:ea typeface="Roboto Condensed" panose="020B0604020202020204" charset="0"/>
              </a:rPr>
            </a:br>
            <a:r>
              <a:rPr lang="el-GR" sz="3000" b="1" dirty="0">
                <a:solidFill>
                  <a:srgbClr val="FFFFFF"/>
                </a:solidFill>
                <a:latin typeface="+mj-lt"/>
                <a:ea typeface="Roboto Condensed" panose="020B0604020202020204" charset="0"/>
              </a:rPr>
              <a:t>Πληροφοριακό Σύστημα ΕΟΧ </a:t>
            </a:r>
          </a:p>
          <a:p>
            <a:pPr>
              <a:tabLst>
                <a:tab pos="2636838" algn="ctr"/>
                <a:tab pos="5273675" algn="r"/>
              </a:tabLst>
            </a:pPr>
            <a:r>
              <a:rPr lang="el-GR" sz="2000" b="1" dirty="0">
                <a:solidFill>
                  <a:prstClr val="white"/>
                </a:solidFill>
              </a:rPr>
              <a:t>Ολοκλήρωση Πράξεων </a:t>
            </a:r>
            <a:r>
              <a:rPr lang="en-US" sz="2000" b="1" dirty="0">
                <a:solidFill>
                  <a:prstClr val="white"/>
                </a:solidFill>
              </a:rPr>
              <a:t>Quiz</a:t>
            </a:r>
            <a:endParaRPr lang="en-US" sz="3200" b="1" dirty="0">
              <a:solidFill>
                <a:prstClr val="white"/>
              </a:solidFill>
            </a:endParaRPr>
          </a:p>
          <a:p>
            <a:pPr defTabSz="-635">
              <a:tabLst>
                <a:tab pos="2636520" algn="ctr"/>
                <a:tab pos="5273675" algn="r"/>
              </a:tabLst>
              <a:defRPr lang="el-GR"/>
            </a:pPr>
            <a:endParaRPr lang="el-GR" sz="3000" b="1" dirty="0">
              <a:solidFill>
                <a:srgbClr val="FFFFFF"/>
              </a:solidFill>
              <a:latin typeface="+mj-lt"/>
              <a:ea typeface="Roboto Condensed" panose="020B0604020202020204" charset="0"/>
            </a:endParaRPr>
          </a:p>
          <a:p>
            <a:pPr defTabSz="-635">
              <a:tabLst>
                <a:tab pos="2636520" algn="ctr"/>
                <a:tab pos="5273675" algn="r"/>
              </a:tabLst>
              <a:defRPr lang="el-GR"/>
            </a:pPr>
            <a:endParaRPr lang="el-GR" sz="300" b="1" dirty="0">
              <a:solidFill>
                <a:srgbClr val="FFFFFF"/>
              </a:solidFill>
              <a:latin typeface="+mj-lt"/>
              <a:ea typeface="Roboto Condensed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520" y="3182635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el-GR"/>
            </a:pPr>
            <a:r>
              <a:rPr lang="el-GR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Roboto Condensed" panose="020B0604020202020204" charset="0"/>
                <a:cs typeface="Tahoma" panose="020B0604030504040204" pitchFamily="2" charset="0"/>
              </a:rPr>
              <a:t>    Εισηγητής: </a:t>
            </a:r>
            <a:r>
              <a:rPr lang="el-GR" altLang="en-US" dirty="0">
                <a:solidFill>
                  <a:schemeClr val="accent2">
                    <a:lumMod val="20000"/>
                    <a:lumOff val="80000"/>
                  </a:schemeClr>
                </a:solidFill>
                <a:ea typeface="Roboto Condensed" panose="020B0604020202020204" charset="0"/>
                <a:cs typeface="Tahoma" panose="020B0604030504040204" pitchFamily="2" charset="0"/>
              </a:rPr>
              <a:t>Άννα Γιάνναρου, </a:t>
            </a:r>
            <a:r>
              <a:rPr lang="el-GR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Roboto Condensed" panose="020B0604020202020204" charset="0"/>
                <a:cs typeface="Tahoma" panose="020B0604030504040204" pitchFamily="2" charset="0"/>
              </a:rPr>
              <a:t>Κατερίνα Στάθη</a:t>
            </a:r>
          </a:p>
          <a:p>
            <a:pPr>
              <a:defRPr lang="el-GR"/>
            </a:pP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Roboto Condensed" panose="020B0604020202020204" charset="0"/>
                <a:cs typeface="Tahoma" panose="020B0604030504040204" pitchFamily="2" charset="0"/>
              </a:rPr>
              <a:t>    Ειδική Υπηρεσία Θεσμικής Υποστήριξης &amp; Πληροφοριακών Συστημάτων</a:t>
            </a:r>
          </a:p>
          <a:p>
            <a:pPr>
              <a:defRPr lang="el-GR"/>
            </a:pP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Roboto Condensed" panose="020B0604020202020204" charset="0"/>
                <a:cs typeface="Tahoma" panose="020B0604030504040204" pitchFamily="2" charset="0"/>
              </a:rPr>
              <a:t>    Υποδιεύθυνση ΟΠΣ</a:t>
            </a:r>
            <a:endParaRPr lang="el-GR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8713A38-AF22-CC43-FE68-2F20536B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9982"/>
            <a:ext cx="24685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F69E31-AF62-34F3-65B8-B1A4E2D50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66" y="4627404"/>
            <a:ext cx="885897" cy="34333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470" y="4660273"/>
            <a:ext cx="769620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4471" y="2299279"/>
            <a:ext cx="6624736" cy="766200"/>
          </a:xfrm>
        </p:spPr>
        <p:txBody>
          <a:bodyPr>
            <a:normAutofit/>
          </a:bodyPr>
          <a:lstStyle/>
          <a:p>
            <a:r>
              <a:rPr lang="el-GR" sz="1200" dirty="0"/>
              <a:t>Πρόσβαση χρήστη Δικαιούχου στο ΟΠΣ ΕΣΠΑ</a:t>
            </a:r>
            <a:endParaRPr lang="en-US" sz="1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>
          <a:xfrm>
            <a:off x="7924339" y="6516842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 dirty="0"/>
          </a:p>
        </p:txBody>
      </p:sp>
      <p:sp>
        <p:nvSpPr>
          <p:cNvPr id="10" name="Ορθογώνιο 9"/>
          <p:cNvSpPr/>
          <p:nvPr/>
        </p:nvSpPr>
        <p:spPr>
          <a:xfrm>
            <a:off x="467544" y="129186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πράξη  με ποσό Σύμβασης 500.000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ανάδοχος πληρώνεται 495.000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πληρωμές του ΠΔΕ = 500.000 και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Δικαιούχος επιστρέφει  3.000 στα Αδιάθετα 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Α) στην Απόφαση ο Π/Υ </a:t>
            </a:r>
            <a:r>
              <a:rPr lang="el-GR" sz="1800" dirty="0" err="1">
                <a:latin typeface="Calibri" panose="020F0502020204030204" pitchFamily="34" charset="0"/>
              </a:rPr>
              <a:t>εναρίθμου</a:t>
            </a:r>
            <a:r>
              <a:rPr lang="el-GR" sz="1800" dirty="0">
                <a:latin typeface="Calibri" panose="020F0502020204030204" pitchFamily="34" charset="0"/>
              </a:rPr>
              <a:t> = 500.000 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     Ποσό διαφοράς =  2.000 και Ποσό Επιστροφής = 3.000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Β) στην Απόφαση ο Π/Υ </a:t>
            </a:r>
            <a:r>
              <a:rPr lang="el-GR" sz="1800" dirty="0" err="1">
                <a:latin typeface="Calibri" panose="020F0502020204030204" pitchFamily="34" charset="0"/>
              </a:rPr>
              <a:t>εναρίθμου</a:t>
            </a:r>
            <a:r>
              <a:rPr lang="el-GR" sz="1800" dirty="0">
                <a:latin typeface="Calibri" panose="020F0502020204030204" pitchFamily="34" charset="0"/>
              </a:rPr>
              <a:t> = 500.000, 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     Ποσό διαφοράς =  3.000 και Ποσό Επιστροφής = 3.000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Γ) στην Απόφαση ο Π/Υ </a:t>
            </a:r>
            <a:r>
              <a:rPr lang="el-GR" sz="1800" dirty="0" err="1">
                <a:latin typeface="Calibri" panose="020F0502020204030204" pitchFamily="34" charset="0"/>
              </a:rPr>
              <a:t>εναρίθμου</a:t>
            </a:r>
            <a:r>
              <a:rPr lang="el-GR" sz="1800" dirty="0">
                <a:latin typeface="Calibri" panose="020F0502020204030204" pitchFamily="34" charset="0"/>
              </a:rPr>
              <a:t> = 500.000, 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     Ποσό διαφοράς =  5.000 και Ποσό Επιστροφής = 3.000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4002624" y="54774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20" name="Στρογγυλεμένο ορθογώνιο 19"/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Στρογγυλεμένο ορθογώνιο 4"/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30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4471" y="2299279"/>
            <a:ext cx="6624736" cy="766200"/>
          </a:xfrm>
        </p:spPr>
        <p:txBody>
          <a:bodyPr>
            <a:normAutofit/>
          </a:bodyPr>
          <a:lstStyle/>
          <a:p>
            <a:r>
              <a:rPr lang="el-GR" sz="1200" dirty="0"/>
              <a:t>Πρόσβαση χρήστη Δικαιούχου στο ΟΠΣ ΕΣΠΑ</a:t>
            </a:r>
            <a:endParaRPr lang="en-US" sz="1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>
          <a:xfrm>
            <a:off x="7924339" y="6516842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 dirty="0"/>
          </a:p>
        </p:txBody>
      </p:sp>
      <p:sp>
        <p:nvSpPr>
          <p:cNvPr id="10" name="Ορθογώνιο 9"/>
          <p:cNvSpPr/>
          <p:nvPr/>
        </p:nvSpPr>
        <p:spPr>
          <a:xfrm>
            <a:off x="575556" y="1311610"/>
            <a:ext cx="77408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τον </a:t>
            </a:r>
            <a:r>
              <a:rPr lang="el-GR" sz="1800" b="1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Ενεργό ενάριθμο </a:t>
            </a:r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της πράξης, 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1800" b="1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Σύνολο Π/Υ  εναρίθμου </a:t>
            </a:r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που συμπληρώνεται  στο Β2, </a:t>
            </a:r>
            <a:r>
              <a:rPr lang="el-GR" sz="1800" u="sng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πάντα </a:t>
            </a:r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l-GR" sz="2000" dirty="0">
                <a:latin typeface="Calibri" panose="020F0502020204030204" pitchFamily="34" charset="0"/>
              </a:rPr>
              <a:t>Α)   ίσον με  Εγκεκριμένο Π/Υ εναρίθμου στο ΠΔΕ</a:t>
            </a:r>
          </a:p>
          <a:p>
            <a:pPr lvl="1"/>
            <a:endParaRPr lang="el-GR" sz="2000" dirty="0">
              <a:latin typeface="Calibri" panose="020F0502020204030204" pitchFamily="34" charset="0"/>
            </a:endParaRPr>
          </a:p>
          <a:p>
            <a:pPr lvl="1"/>
            <a:r>
              <a:rPr lang="el-GR" sz="2000" dirty="0">
                <a:latin typeface="Calibri" panose="020F0502020204030204" pitchFamily="34" charset="0"/>
              </a:rPr>
              <a:t>Β) </a:t>
            </a:r>
            <a:r>
              <a:rPr lang="el-GR" sz="2000" dirty="0" err="1">
                <a:latin typeface="Calibri" panose="020F0502020204030204" pitchFamily="34" charset="0"/>
              </a:rPr>
              <a:t>ίσον</a:t>
            </a:r>
            <a:r>
              <a:rPr lang="el-GR" sz="2000" dirty="0">
                <a:latin typeface="Calibri" panose="020F0502020204030204" pitchFamily="34" charset="0"/>
              </a:rPr>
              <a:t> με  Δημόσια Δαπάνη της πράξης από το ΠΔΕ  όπως 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</a:rPr>
              <a:t>      αναγράφεται στο ΤΔΠ τμήμα Ζ- Χρηματοδότηση πράξης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</a:rPr>
              <a:t>Γ) </a:t>
            </a:r>
            <a:r>
              <a:rPr lang="el-GR" sz="2000" dirty="0" err="1">
                <a:latin typeface="Calibri" panose="020F0502020204030204" pitchFamily="34" charset="0"/>
              </a:rPr>
              <a:t>ίσον</a:t>
            </a:r>
            <a:r>
              <a:rPr lang="el-GR" sz="2000" dirty="0">
                <a:latin typeface="Calibri" panose="020F0502020204030204" pitchFamily="34" charset="0"/>
              </a:rPr>
              <a:t> με Πληρωμές </a:t>
            </a:r>
            <a:r>
              <a:rPr lang="el-GR" sz="2000" dirty="0" err="1">
                <a:latin typeface="Calibri" panose="020F0502020204030204" pitchFamily="34" charset="0"/>
              </a:rPr>
              <a:t>εναρίθμου</a:t>
            </a:r>
            <a:r>
              <a:rPr lang="el-GR" sz="2000" dirty="0">
                <a:latin typeface="Calibri" panose="020F0502020204030204" pitchFamily="34" charset="0"/>
              </a:rPr>
              <a:t> στο ΠΔΕ</a:t>
            </a:r>
          </a:p>
          <a:p>
            <a:pPr lvl="1"/>
            <a:endParaRPr lang="el-GR" sz="2000" dirty="0">
              <a:latin typeface="Calibri" panose="020F0502020204030204" pitchFamily="34" charset="0"/>
            </a:endParaRPr>
          </a:p>
          <a:p>
            <a:pPr lvl="1"/>
            <a:r>
              <a:rPr lang="el-GR" sz="2000" dirty="0">
                <a:latin typeface="Calibri" panose="020F0502020204030204" pitchFamily="34" charset="0"/>
              </a:rPr>
              <a:t>Δ)   κανένα από τα παραπάνω 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</a:t>
            </a:r>
            <a:r>
              <a:rPr lang="el-GR" dirty="0"/>
              <a:t> </a:t>
            </a:r>
          </a:p>
        </p:txBody>
      </p:sp>
      <p:grpSp>
        <p:nvGrpSpPr>
          <p:cNvPr id="4" name="Ομάδα 9"/>
          <p:cNvGrpSpPr/>
          <p:nvPr/>
        </p:nvGrpSpPr>
        <p:grpSpPr>
          <a:xfrm>
            <a:off x="4002624" y="55552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20" name="Στρογγυλεμένο ορθογώνιο 19"/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Στρογγυλεμένο ορθογώνιο 4"/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499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4471" y="2299279"/>
            <a:ext cx="6624736" cy="766200"/>
          </a:xfrm>
        </p:spPr>
        <p:txBody>
          <a:bodyPr>
            <a:normAutofit/>
          </a:bodyPr>
          <a:lstStyle/>
          <a:p>
            <a:r>
              <a:rPr lang="el-GR" sz="1200" dirty="0"/>
              <a:t>Πρόσβαση χρήστη Δικαιούχου στο ΟΠΣ ΕΣΠΑ</a:t>
            </a:r>
            <a:endParaRPr lang="en-US" sz="1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>
          <a:xfrm>
            <a:off x="7924339" y="6516842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 dirty="0"/>
          </a:p>
        </p:txBody>
      </p:sp>
      <p:sp>
        <p:nvSpPr>
          <p:cNvPr id="10" name="Ορθογώνιο 9"/>
          <p:cNvSpPr/>
          <p:nvPr/>
        </p:nvSpPr>
        <p:spPr>
          <a:xfrm>
            <a:off x="467544" y="1291860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Β2,  τα άθροισμα των πληρωμών του ΠΔΕ για την πράξη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δηλ το άθροισμα της στήλης </a:t>
            </a:r>
            <a:r>
              <a:rPr lang="el-GR" sz="1800" b="1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Σύνολο Π/Υ  εναρίθμου  </a:t>
            </a:r>
            <a:r>
              <a:rPr lang="el-GR" sz="1800" u="sng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πάντα  </a:t>
            </a:r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Α) &gt;=  Δημόσια Δαπάνη της πράξης από το ΠΔΕ στο ΤΔΠ τμήμα Ζ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Β) μικρότερο από την  Δημόσια Δαπάνη της πράξης από το ΠΔΕ στο ΤΔΠ τμήμα Ζ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Γ) μικρότερο από την  Συνολική Δημόσια Δαπάνη της πράξης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Δ)  καμία από τις παραπάνω</a:t>
            </a:r>
          </a:p>
          <a:p>
            <a:pPr lvl="1"/>
            <a:endParaRPr lang="el-GR" sz="1800" i="1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Ολοκλήρωσης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4002624" y="54774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20" name="Στρογγυλεμένο ορθογώνιο 19"/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Στρογγυλεμένο ορθογώνιο 4"/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079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picture for ending presentation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167594"/>
            <a:ext cx="4286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Ευχαριστούμε για την προσοχή σας </a:t>
            </a:r>
          </a:p>
        </p:txBody>
      </p:sp>
      <p:grpSp>
        <p:nvGrpSpPr>
          <p:cNvPr id="7" name="Google Shape;613;p37"/>
          <p:cNvGrpSpPr/>
          <p:nvPr/>
        </p:nvGrpSpPr>
        <p:grpSpPr>
          <a:xfrm>
            <a:off x="107504" y="411510"/>
            <a:ext cx="333016" cy="333016"/>
            <a:chOff x="2594050" y="1631825"/>
            <a:chExt cx="439625" cy="439625"/>
          </a:xfrm>
        </p:grpSpPr>
        <p:sp>
          <p:nvSpPr>
            <p:cNvPr id="8" name="Google Shape;614;p3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5;p3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6;p3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;p3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554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A0E0D-0621-7B79-5EDB-235B7B153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 dirty="0"/>
          </a:p>
        </p:txBody>
      </p:sp>
      <p:sp>
        <p:nvSpPr>
          <p:cNvPr id="4" name="Ορθογώνιο 17">
            <a:extLst>
              <a:ext uri="{FF2B5EF4-FFF2-40B4-BE49-F238E27FC236}">
                <a16:creationId xmlns:a16="http://schemas.microsoft.com/office/drawing/2014/main" id="{2BB32B28-B3D3-6DAD-BE7C-D938DF25A4D6}"/>
              </a:ext>
            </a:extLst>
          </p:cNvPr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</a:t>
            </a:r>
            <a:r>
              <a:rPr lang="el-GR" dirty="0"/>
              <a:t> </a:t>
            </a:r>
          </a:p>
        </p:txBody>
      </p:sp>
      <p:grpSp>
        <p:nvGrpSpPr>
          <p:cNvPr id="5" name="Ομάδα 9">
            <a:extLst>
              <a:ext uri="{FF2B5EF4-FFF2-40B4-BE49-F238E27FC236}">
                <a16:creationId xmlns:a16="http://schemas.microsoft.com/office/drawing/2014/main" id="{A50B4E5F-48F1-B4B0-DD76-8E01428316A9}"/>
              </a:ext>
            </a:extLst>
          </p:cNvPr>
          <p:cNvGrpSpPr/>
          <p:nvPr/>
        </p:nvGrpSpPr>
        <p:grpSpPr>
          <a:xfrm>
            <a:off x="4002624" y="54774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6" name="Στρογγυλεμένο ορθογώνιο 19">
              <a:extLst>
                <a:ext uri="{FF2B5EF4-FFF2-40B4-BE49-F238E27FC236}">
                  <a16:creationId xmlns:a16="http://schemas.microsoft.com/office/drawing/2014/main" id="{FAB07360-FBDE-474C-FADB-C6A088052831}"/>
                </a:ext>
              </a:extLst>
            </p:cNvPr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Στρογγυλεμένο ορθογώνιο 4">
              <a:extLst>
                <a:ext uri="{FF2B5EF4-FFF2-40B4-BE49-F238E27FC236}">
                  <a16:creationId xmlns:a16="http://schemas.microsoft.com/office/drawing/2014/main" id="{77AA54C8-118A-8DFA-CEF6-B93E161B4FBD}"/>
                </a:ext>
              </a:extLst>
            </p:cNvPr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  <p:sp>
        <p:nvSpPr>
          <p:cNvPr id="11" name="Ορθογώνιο 9">
            <a:extLst>
              <a:ext uri="{FF2B5EF4-FFF2-40B4-BE49-F238E27FC236}">
                <a16:creationId xmlns:a16="http://schemas.microsoft.com/office/drawing/2014/main" id="{3D3DC9C4-A983-6C46-654F-7F312017455F}"/>
              </a:ext>
            </a:extLst>
          </p:cNvPr>
          <p:cNvSpPr/>
          <p:nvPr/>
        </p:nvSpPr>
        <p:spPr>
          <a:xfrm>
            <a:off x="467544" y="1462591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Ποια ημερομηνία καταχωρίζεται ως Λήξη στο ΤΔΥ?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Α) η ημερομηνία λήξης του φυσικού αντικειμένου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	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Β) η ημερομηνία της τελευταίας πληρωμής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Γ) η λήξη της </a:t>
            </a:r>
            <a:r>
              <a:rPr lang="el-GR" sz="1800" dirty="0" err="1">
                <a:latin typeface="Calibri" panose="020F0502020204030204" pitchFamily="34" charset="0"/>
              </a:rPr>
              <a:t>επιλεξιμότητας</a:t>
            </a:r>
            <a:endParaRPr lang="el-GR" sz="1800" i="1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81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A0E0D-0621-7B79-5EDB-235B7B153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 dirty="0"/>
          </a:p>
        </p:txBody>
      </p:sp>
      <p:sp>
        <p:nvSpPr>
          <p:cNvPr id="4" name="Ορθογώνιο 17">
            <a:extLst>
              <a:ext uri="{FF2B5EF4-FFF2-40B4-BE49-F238E27FC236}">
                <a16:creationId xmlns:a16="http://schemas.microsoft.com/office/drawing/2014/main" id="{2BB32B28-B3D3-6DAD-BE7C-D938DF25A4D6}"/>
              </a:ext>
            </a:extLst>
          </p:cNvPr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</a:t>
            </a:r>
            <a:r>
              <a:rPr lang="el-GR" dirty="0"/>
              <a:t> </a:t>
            </a:r>
          </a:p>
        </p:txBody>
      </p:sp>
      <p:grpSp>
        <p:nvGrpSpPr>
          <p:cNvPr id="5" name="Ομάδα 9">
            <a:extLst>
              <a:ext uri="{FF2B5EF4-FFF2-40B4-BE49-F238E27FC236}">
                <a16:creationId xmlns:a16="http://schemas.microsoft.com/office/drawing/2014/main" id="{A50B4E5F-48F1-B4B0-DD76-8E01428316A9}"/>
              </a:ext>
            </a:extLst>
          </p:cNvPr>
          <p:cNvGrpSpPr/>
          <p:nvPr/>
        </p:nvGrpSpPr>
        <p:grpSpPr>
          <a:xfrm>
            <a:off x="4002624" y="54774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6" name="Στρογγυλεμένο ορθογώνιο 19">
              <a:extLst>
                <a:ext uri="{FF2B5EF4-FFF2-40B4-BE49-F238E27FC236}">
                  <a16:creationId xmlns:a16="http://schemas.microsoft.com/office/drawing/2014/main" id="{FAB07360-FBDE-474C-FADB-C6A088052831}"/>
                </a:ext>
              </a:extLst>
            </p:cNvPr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Στρογγυλεμένο ορθογώνιο 4">
              <a:extLst>
                <a:ext uri="{FF2B5EF4-FFF2-40B4-BE49-F238E27FC236}">
                  <a16:creationId xmlns:a16="http://schemas.microsoft.com/office/drawing/2014/main" id="{77AA54C8-118A-8DFA-CEF6-B93E161B4FBD}"/>
                </a:ext>
              </a:extLst>
            </p:cNvPr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  <p:sp>
        <p:nvSpPr>
          <p:cNvPr id="11" name="Ορθογώνιο 9">
            <a:extLst>
              <a:ext uri="{FF2B5EF4-FFF2-40B4-BE49-F238E27FC236}">
                <a16:creationId xmlns:a16="http://schemas.microsoft.com/office/drawing/2014/main" id="{3D3DC9C4-A983-6C46-654F-7F312017455F}"/>
              </a:ext>
            </a:extLst>
          </p:cNvPr>
          <p:cNvSpPr/>
          <p:nvPr/>
        </p:nvSpPr>
        <p:spPr>
          <a:xfrm>
            <a:off x="467544" y="1462591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Ποια ημερομηνία καταχωρίζεται ως Λήξη της Πράξης στο ΤΔΠ?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Α) η λήξη της </a:t>
            </a:r>
            <a:r>
              <a:rPr lang="el-GR" sz="1800" dirty="0" err="1">
                <a:latin typeface="Calibri" panose="020F0502020204030204" pitchFamily="34" charset="0"/>
              </a:rPr>
              <a:t>επιλεξιμότητας</a:t>
            </a:r>
            <a:r>
              <a:rPr lang="el-GR" sz="1800" dirty="0">
                <a:latin typeface="Calibri" panose="020F0502020204030204" pitchFamily="34" charset="0"/>
              </a:rPr>
              <a:t> του Επιχειρησιακού Προγράμματος</a:t>
            </a:r>
            <a:endParaRPr lang="el-GR" sz="1800" i="1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	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Β) η ημερομηνία λήξης του φυσικού και οικονομικού αντικειμένου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Γ) η ημερομηνία λήξης του οικονομικού αντικειμένου</a:t>
            </a:r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80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A0E0D-0621-7B79-5EDB-235B7B153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 dirty="0"/>
          </a:p>
        </p:txBody>
      </p:sp>
      <p:sp>
        <p:nvSpPr>
          <p:cNvPr id="4" name="Ορθογώνιο 17">
            <a:extLst>
              <a:ext uri="{FF2B5EF4-FFF2-40B4-BE49-F238E27FC236}">
                <a16:creationId xmlns:a16="http://schemas.microsoft.com/office/drawing/2014/main" id="{2BB32B28-B3D3-6DAD-BE7C-D938DF25A4D6}"/>
              </a:ext>
            </a:extLst>
          </p:cNvPr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</a:t>
            </a:r>
            <a:r>
              <a:rPr lang="el-GR" dirty="0"/>
              <a:t> </a:t>
            </a:r>
          </a:p>
        </p:txBody>
      </p:sp>
      <p:grpSp>
        <p:nvGrpSpPr>
          <p:cNvPr id="5" name="Ομάδα 9">
            <a:extLst>
              <a:ext uri="{FF2B5EF4-FFF2-40B4-BE49-F238E27FC236}">
                <a16:creationId xmlns:a16="http://schemas.microsoft.com/office/drawing/2014/main" id="{A50B4E5F-48F1-B4B0-DD76-8E01428316A9}"/>
              </a:ext>
            </a:extLst>
          </p:cNvPr>
          <p:cNvGrpSpPr/>
          <p:nvPr/>
        </p:nvGrpSpPr>
        <p:grpSpPr>
          <a:xfrm>
            <a:off x="4002624" y="54774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6" name="Στρογγυλεμένο ορθογώνιο 19">
              <a:extLst>
                <a:ext uri="{FF2B5EF4-FFF2-40B4-BE49-F238E27FC236}">
                  <a16:creationId xmlns:a16="http://schemas.microsoft.com/office/drawing/2014/main" id="{FAB07360-FBDE-474C-FADB-C6A088052831}"/>
                </a:ext>
              </a:extLst>
            </p:cNvPr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Στρογγυλεμένο ορθογώνιο 4">
              <a:extLst>
                <a:ext uri="{FF2B5EF4-FFF2-40B4-BE49-F238E27FC236}">
                  <a16:creationId xmlns:a16="http://schemas.microsoft.com/office/drawing/2014/main" id="{77AA54C8-118A-8DFA-CEF6-B93E161B4FBD}"/>
                </a:ext>
              </a:extLst>
            </p:cNvPr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  <p:sp>
        <p:nvSpPr>
          <p:cNvPr id="11" name="Ορθογώνιο 9">
            <a:extLst>
              <a:ext uri="{FF2B5EF4-FFF2-40B4-BE49-F238E27FC236}">
                <a16:creationId xmlns:a16="http://schemas.microsoft.com/office/drawing/2014/main" id="{3D3DC9C4-A983-6C46-654F-7F312017455F}"/>
              </a:ext>
            </a:extLst>
          </p:cNvPr>
          <p:cNvSpPr/>
          <p:nvPr/>
        </p:nvSpPr>
        <p:spPr>
          <a:xfrm>
            <a:off x="467544" y="142368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atin typeface="Calibri" panose="020F0502020204030204" pitchFamily="34" charset="0"/>
              </a:rPr>
              <a:t>Σε Υποέργο έχουν καταχωριστεί στα ΔΔΔ δαπάνες που 50.000€ τόσο στο Ποσό </a:t>
            </a:r>
            <a:r>
              <a:rPr lang="el-GR" sz="1800" dirty="0" err="1">
                <a:latin typeface="Calibri" panose="020F0502020204030204" pitchFamily="34" charset="0"/>
              </a:rPr>
              <a:t>Υποέργου</a:t>
            </a:r>
            <a:r>
              <a:rPr lang="el-GR" sz="1800" dirty="0">
                <a:latin typeface="Calibri" panose="020F0502020204030204" pitchFamily="34" charset="0"/>
              </a:rPr>
              <a:t> όσο και Αποδεκτό Διαχείρισης.</a:t>
            </a:r>
          </a:p>
          <a:p>
            <a:r>
              <a:rPr lang="el-GR" sz="1800" dirty="0">
                <a:latin typeface="Calibri" panose="020F0502020204030204" pitchFamily="34" charset="0"/>
              </a:rPr>
              <a:t>Υπάρχει καταχωρισμένο ΔΚΔ 2Α διότι εκ παραδρομής 1000€ αφορούσαν άλλο υποέργο.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Α) στο ΤΔΥ η Δημόσια Δαπάνη  και η Επιλέξιμη ΔΔ 49.000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	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Β) στο ΤΔΥ η Δημόσια Δαπάνη  και η Επιλέξιμη ΔΔ 50.000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Γ) στο ΤΔΥ η Δημόσια Δαπάνη 50.000 και η Επιλέξιμη 49.000</a:t>
            </a:r>
            <a:endParaRPr lang="el-GR" sz="1800" i="1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50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A0E0D-0621-7B79-5EDB-235B7B153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 dirty="0"/>
          </a:p>
        </p:txBody>
      </p:sp>
      <p:sp>
        <p:nvSpPr>
          <p:cNvPr id="4" name="Ορθογώνιο 17">
            <a:extLst>
              <a:ext uri="{FF2B5EF4-FFF2-40B4-BE49-F238E27FC236}">
                <a16:creationId xmlns:a16="http://schemas.microsoft.com/office/drawing/2014/main" id="{2BB32B28-B3D3-6DAD-BE7C-D938DF25A4D6}"/>
              </a:ext>
            </a:extLst>
          </p:cNvPr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</a:t>
            </a:r>
            <a:r>
              <a:rPr lang="el-GR" dirty="0"/>
              <a:t> </a:t>
            </a:r>
          </a:p>
        </p:txBody>
      </p:sp>
      <p:grpSp>
        <p:nvGrpSpPr>
          <p:cNvPr id="5" name="Ομάδα 9">
            <a:extLst>
              <a:ext uri="{FF2B5EF4-FFF2-40B4-BE49-F238E27FC236}">
                <a16:creationId xmlns:a16="http://schemas.microsoft.com/office/drawing/2014/main" id="{A50B4E5F-48F1-B4B0-DD76-8E01428316A9}"/>
              </a:ext>
            </a:extLst>
          </p:cNvPr>
          <p:cNvGrpSpPr/>
          <p:nvPr/>
        </p:nvGrpSpPr>
        <p:grpSpPr>
          <a:xfrm>
            <a:off x="4002624" y="54774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6" name="Στρογγυλεμένο ορθογώνιο 19">
              <a:extLst>
                <a:ext uri="{FF2B5EF4-FFF2-40B4-BE49-F238E27FC236}">
                  <a16:creationId xmlns:a16="http://schemas.microsoft.com/office/drawing/2014/main" id="{FAB07360-FBDE-474C-FADB-C6A088052831}"/>
                </a:ext>
              </a:extLst>
            </p:cNvPr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Στρογγυλεμένο ορθογώνιο 4">
              <a:extLst>
                <a:ext uri="{FF2B5EF4-FFF2-40B4-BE49-F238E27FC236}">
                  <a16:creationId xmlns:a16="http://schemas.microsoft.com/office/drawing/2014/main" id="{77AA54C8-118A-8DFA-CEF6-B93E161B4FBD}"/>
                </a:ext>
              </a:extLst>
            </p:cNvPr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  <p:sp>
        <p:nvSpPr>
          <p:cNvPr id="11" name="Ορθογώνιο 9">
            <a:extLst>
              <a:ext uri="{FF2B5EF4-FFF2-40B4-BE49-F238E27FC236}">
                <a16:creationId xmlns:a16="http://schemas.microsoft.com/office/drawing/2014/main" id="{3D3DC9C4-A983-6C46-654F-7F312017455F}"/>
              </a:ext>
            </a:extLst>
          </p:cNvPr>
          <p:cNvSpPr/>
          <p:nvPr/>
        </p:nvSpPr>
        <p:spPr>
          <a:xfrm>
            <a:off x="467544" y="1448653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</a:rPr>
              <a:t>Σε </a:t>
            </a:r>
            <a:r>
              <a:rPr lang="el-GR" sz="1800" dirty="0" err="1">
                <a:latin typeface="Calibri" panose="020F0502020204030204" pitchFamily="34" charset="0"/>
              </a:rPr>
              <a:t>Υποέργο</a:t>
            </a:r>
            <a:r>
              <a:rPr lang="el-GR" sz="1800" dirty="0">
                <a:latin typeface="Calibri" panose="020F0502020204030204" pitchFamily="34" charset="0"/>
              </a:rPr>
              <a:t> με ποσό Σύμβασης 50.000€</a:t>
            </a:r>
          </a:p>
          <a:p>
            <a:r>
              <a:rPr lang="el-GR" sz="1800" dirty="0">
                <a:latin typeface="Calibri" panose="020F0502020204030204" pitchFamily="34" charset="0"/>
              </a:rPr>
              <a:t>Ο ανάδοχος πληρώνεται 50.000€</a:t>
            </a:r>
          </a:p>
          <a:p>
            <a:r>
              <a:rPr lang="el-GR" sz="1800" dirty="0">
                <a:latin typeface="Calibri" panose="020F0502020204030204" pitchFamily="34" charset="0"/>
              </a:rPr>
              <a:t>Καταχωρίζεται ΔΚΔ 1Β ποσού 2000€ λόγω ελέγχου ΕΔΕΛ.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Α) στο ΤΔΥ η Δημόσια Δαπάνη  και η Επιλέξιμη ΔΔ 48.000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	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Β) στο ΤΔΥ η Δημόσια Δαπάνη 50.000 και η Επιλέξιμη 48.000</a:t>
            </a:r>
            <a:endParaRPr lang="el-GR" sz="1800" i="1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Γ) στο ΤΔΥ η Δημόσια Δαπάνη  και η Επιλέξιμη ΔΔ 50.000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13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A0E0D-0621-7B79-5EDB-235B7B153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 dirty="0"/>
          </a:p>
        </p:txBody>
      </p:sp>
      <p:sp>
        <p:nvSpPr>
          <p:cNvPr id="4" name="Ορθογώνιο 17">
            <a:extLst>
              <a:ext uri="{FF2B5EF4-FFF2-40B4-BE49-F238E27FC236}">
                <a16:creationId xmlns:a16="http://schemas.microsoft.com/office/drawing/2014/main" id="{2BB32B28-B3D3-6DAD-BE7C-D938DF25A4D6}"/>
              </a:ext>
            </a:extLst>
          </p:cNvPr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</a:t>
            </a:r>
            <a:r>
              <a:rPr lang="el-GR" dirty="0"/>
              <a:t> </a:t>
            </a:r>
          </a:p>
        </p:txBody>
      </p:sp>
      <p:grpSp>
        <p:nvGrpSpPr>
          <p:cNvPr id="5" name="Ομάδα 9">
            <a:extLst>
              <a:ext uri="{FF2B5EF4-FFF2-40B4-BE49-F238E27FC236}">
                <a16:creationId xmlns:a16="http://schemas.microsoft.com/office/drawing/2014/main" id="{A50B4E5F-48F1-B4B0-DD76-8E01428316A9}"/>
              </a:ext>
            </a:extLst>
          </p:cNvPr>
          <p:cNvGrpSpPr/>
          <p:nvPr/>
        </p:nvGrpSpPr>
        <p:grpSpPr>
          <a:xfrm>
            <a:off x="4002624" y="54774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6" name="Στρογγυλεμένο ορθογώνιο 19">
              <a:extLst>
                <a:ext uri="{FF2B5EF4-FFF2-40B4-BE49-F238E27FC236}">
                  <a16:creationId xmlns:a16="http://schemas.microsoft.com/office/drawing/2014/main" id="{FAB07360-FBDE-474C-FADB-C6A088052831}"/>
                </a:ext>
              </a:extLst>
            </p:cNvPr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Στρογγυλεμένο ορθογώνιο 4">
              <a:extLst>
                <a:ext uri="{FF2B5EF4-FFF2-40B4-BE49-F238E27FC236}">
                  <a16:creationId xmlns:a16="http://schemas.microsoft.com/office/drawing/2014/main" id="{77AA54C8-118A-8DFA-CEF6-B93E161B4FBD}"/>
                </a:ext>
              </a:extLst>
            </p:cNvPr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  <p:sp>
        <p:nvSpPr>
          <p:cNvPr id="11" name="Ορθογώνιο 9">
            <a:extLst>
              <a:ext uri="{FF2B5EF4-FFF2-40B4-BE49-F238E27FC236}">
                <a16:creationId xmlns:a16="http://schemas.microsoft.com/office/drawing/2014/main" id="{3D3DC9C4-A983-6C46-654F-7F312017455F}"/>
              </a:ext>
            </a:extLst>
          </p:cNvPr>
          <p:cNvSpPr/>
          <p:nvPr/>
        </p:nvSpPr>
        <p:spPr>
          <a:xfrm>
            <a:off x="467544" y="1412649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l-GR" sz="1800" dirty="0" err="1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</a:t>
            </a:r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ποσό Σύμβασης 50.000€.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ανάδοχος πληρώνεται 50.000€ αλλά υπάρχει διοικητική επαλήθευση 1000€.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Καταχωρείται ΔΚΔ 5 ποσού 2000€ λόγω ελέγχου ΕΣΠΕΛ.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Α) στο ΤΔΥ η Δημόσια Δαπάνη 50.000 και η Επιλέξιμη 49.000</a:t>
            </a:r>
            <a:endParaRPr lang="el-GR" sz="1800" i="1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	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Β) στο ΤΔΥ η Δημόσια Δαπάνη  και η Επιλέξιμη ΔΔ 47.000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Γ) στο ΤΔΥ η Δημόσια Δαπάνη  και η Επιλέξιμη ΔΔ 49.000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75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4471" y="2299279"/>
            <a:ext cx="6624736" cy="766200"/>
          </a:xfrm>
        </p:spPr>
        <p:txBody>
          <a:bodyPr>
            <a:normAutofit/>
          </a:bodyPr>
          <a:lstStyle/>
          <a:p>
            <a:r>
              <a:rPr lang="el-GR" sz="1200" dirty="0"/>
              <a:t>Πρόσβαση χρήστη Δικαιούχου στο ΟΠΣ ΕΣΠΑ</a:t>
            </a:r>
            <a:endParaRPr lang="en-US" sz="1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>
          <a:xfrm>
            <a:off x="7924339" y="6516842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 dirty="0"/>
          </a:p>
        </p:txBody>
      </p:sp>
      <p:sp>
        <p:nvSpPr>
          <p:cNvPr id="10" name="Ορθογώνιο 9"/>
          <p:cNvSpPr/>
          <p:nvPr/>
        </p:nvSpPr>
        <p:spPr>
          <a:xfrm>
            <a:off x="467544" y="1376645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πράξη  με ποσό Σύμβασης 500.000€.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ανάδοχος πληρώνεται 495.000€ λόγω έντοκης προκαταβολής.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πληρωμές του ΠΔΕ = 495.000€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Α) στο ΤΔΠ και ΤΔΥ η Συνολική Δημόσια Δαπάνη = 495.000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	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Β) στο ΤΔΠ και ΤΔΥ η Μη επιλέξιμη ΔΔ = 5.000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Γ) στο ΤΔΠ και ΤΔΥ η Συνολική Δημόσια Δαπάνη = 500.000</a:t>
            </a:r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</a:t>
            </a:r>
            <a:r>
              <a:rPr lang="el-GR" dirty="0"/>
              <a:t> </a:t>
            </a:r>
          </a:p>
        </p:txBody>
      </p:sp>
      <p:grpSp>
        <p:nvGrpSpPr>
          <p:cNvPr id="4" name="Ομάδα 9"/>
          <p:cNvGrpSpPr/>
          <p:nvPr/>
        </p:nvGrpSpPr>
        <p:grpSpPr>
          <a:xfrm>
            <a:off x="4002624" y="54774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20" name="Στρογγυλεμένο ορθογώνιο 19"/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Στρογγυλεμένο ορθογώνιο 4"/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756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4471" y="2299279"/>
            <a:ext cx="6624736" cy="766200"/>
          </a:xfrm>
        </p:spPr>
        <p:txBody>
          <a:bodyPr>
            <a:normAutofit/>
          </a:bodyPr>
          <a:lstStyle/>
          <a:p>
            <a:r>
              <a:rPr lang="el-GR" sz="1200" dirty="0"/>
              <a:t>Πρόσβαση χρήστη Δικαιούχου στο ΟΠΣ ΕΣΠΑ</a:t>
            </a:r>
            <a:endParaRPr lang="en-US" sz="1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>
          <a:xfrm>
            <a:off x="7924339" y="6516842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 dirty="0"/>
          </a:p>
        </p:txBody>
      </p:sp>
      <p:sp>
        <p:nvSpPr>
          <p:cNvPr id="10" name="Ορθογώνιο 9"/>
          <p:cNvSpPr/>
          <p:nvPr/>
        </p:nvSpPr>
        <p:spPr>
          <a:xfrm>
            <a:off x="467544" y="1326703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πράξη  με ποσό Σύμβασης 500.000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ανάδοχος πληρώνεται 495.000 λόγω έντοκης προκαταβολής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πληρωμές του ΠΔΕ = 500.000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Α) στο ΤΔΠ η Συνολική Δημόσια Δαπάνη πράξης = 495.000 και 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                     στην  Χρηματοδότηση πράξης από ΠΔΕ :  Συνολική ΔΔ  = 500.000 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Β) στο ΤΔΠ η Συνολική Δημόσια Δαπάνη πράξης  = 500.000 και 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                     στην  Χρηματοδότηση πράξης από ΠΔΕ :  Συνολική ΔΔ  = 500.000 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Γ) στο ΤΔΠ η Συνολική Δημόσια Δαπάνη πράξης = 495.000 και 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                     στην  Χρηματοδότηση πράξης από ΠΔΕ :  Συνολική ΔΔ  = 495.000 </a:t>
            </a: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4002624" y="54774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20" name="Στρογγυλεμένο ορθογώνιο 19"/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Στρογγυλεμένο ορθογώνιο 4"/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59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4471" y="2299279"/>
            <a:ext cx="6624736" cy="766200"/>
          </a:xfrm>
        </p:spPr>
        <p:txBody>
          <a:bodyPr>
            <a:normAutofit/>
          </a:bodyPr>
          <a:lstStyle/>
          <a:p>
            <a:r>
              <a:rPr lang="el-GR" sz="1200" dirty="0"/>
              <a:t>Πρόσβαση χρήστη Δικαιούχου στο ΟΠΣ ΕΣΠΑ</a:t>
            </a:r>
            <a:endParaRPr lang="en-US" sz="1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>
          <a:xfrm>
            <a:off x="7924339" y="6516842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 dirty="0"/>
          </a:p>
        </p:txBody>
      </p:sp>
      <p:sp>
        <p:nvSpPr>
          <p:cNvPr id="10" name="Ορθογώνιο 9"/>
          <p:cNvSpPr/>
          <p:nvPr/>
        </p:nvSpPr>
        <p:spPr>
          <a:xfrm>
            <a:off x="467544" y="1291860"/>
            <a:ext cx="820891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ln w="10541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πράξη  με ποσό Σύμβασης 500 χιλ.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ανάδοχος πληρώνεται 495 χιλ. λόγω έντοκης προκαταβολής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Οι πληρωμές του ΠΔΕ = 500 χιλ και </a:t>
            </a:r>
          </a:p>
          <a:p>
            <a:r>
              <a:rPr lang="el-GR" sz="1800" dirty="0">
                <a:ln w="10541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Δικαιούχος επιστρέφει  5 χιλ. στα Αδιάθετα </a:t>
            </a:r>
          </a:p>
          <a:p>
            <a:pPr lvl="1"/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Α) στο ΤΔΠ στην  Χρηματοδότηση πράξης από ΠΔΕ :  Συνολική ΔΔ  = 495 χιλ. και </a:t>
            </a:r>
          </a:p>
          <a:p>
            <a:pPr lvl="1">
              <a:spcAft>
                <a:spcPts val="1200"/>
              </a:spcAft>
            </a:pPr>
            <a:r>
              <a:rPr lang="el-GR" sz="1800" dirty="0">
                <a:latin typeface="Calibri" panose="020F0502020204030204" pitchFamily="34" charset="0"/>
              </a:rPr>
              <a:t>     στην Απόφαση ο Π/Υ εναρίθμου = 495 χιλ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Β) στο ΤΔΠ στην  Χρηματοδότηση πράξης από ΠΔΕ :  Συνολική ΔΔ  = 495 χιλ. και </a:t>
            </a:r>
          </a:p>
          <a:p>
            <a:pPr lvl="1">
              <a:spcAft>
                <a:spcPts val="600"/>
              </a:spcAft>
            </a:pPr>
            <a:r>
              <a:rPr lang="el-GR" sz="1800" dirty="0">
                <a:latin typeface="Calibri" panose="020F0502020204030204" pitchFamily="34" charset="0"/>
              </a:rPr>
              <a:t>     στην Απόφαση ο Π/Υ </a:t>
            </a:r>
            <a:r>
              <a:rPr lang="el-GR" sz="1800" dirty="0" err="1">
                <a:latin typeface="Calibri" panose="020F0502020204030204" pitchFamily="34" charset="0"/>
              </a:rPr>
              <a:t>εναρίθμου</a:t>
            </a:r>
            <a:r>
              <a:rPr lang="el-GR" sz="1800" dirty="0">
                <a:latin typeface="Calibri" panose="020F0502020204030204" pitchFamily="34" charset="0"/>
              </a:rPr>
              <a:t> = 500  </a:t>
            </a:r>
            <a:r>
              <a:rPr lang="el-GR" sz="1800" dirty="0" err="1">
                <a:latin typeface="Calibri" panose="020F0502020204030204" pitchFamily="34" charset="0"/>
              </a:rPr>
              <a:t>χιλ</a:t>
            </a:r>
            <a:endParaRPr lang="el-GR" sz="1800" dirty="0">
              <a:latin typeface="Calibri" panose="020F0502020204030204" pitchFamily="34" charset="0"/>
            </a:endParaRPr>
          </a:p>
          <a:p>
            <a:pPr lvl="1"/>
            <a:r>
              <a:rPr lang="el-GR" sz="1800" dirty="0">
                <a:latin typeface="Calibri" panose="020F0502020204030204" pitchFamily="34" charset="0"/>
              </a:rPr>
              <a:t>Γ) στο ΤΔΠ στην  Χρηματοδότηση πράξης από ΠΔΕ :  Συνολική ΔΔ  = 500 χιλ. και </a:t>
            </a:r>
          </a:p>
          <a:p>
            <a:pPr lvl="1">
              <a:spcAft>
                <a:spcPts val="1200"/>
              </a:spcAft>
            </a:pPr>
            <a:r>
              <a:rPr lang="el-GR" sz="1800" dirty="0">
                <a:latin typeface="Calibri" panose="020F0502020204030204" pitchFamily="34" charset="0"/>
              </a:rPr>
              <a:t>     στην Απόφαση ο Π/Υ </a:t>
            </a:r>
            <a:r>
              <a:rPr lang="el-GR" sz="1800" dirty="0" err="1">
                <a:latin typeface="Calibri" panose="020F0502020204030204" pitchFamily="34" charset="0"/>
              </a:rPr>
              <a:t>εναρίθμου</a:t>
            </a:r>
            <a:r>
              <a:rPr lang="el-GR" sz="1800" dirty="0">
                <a:latin typeface="Calibri" panose="020F0502020204030204" pitchFamily="34" charset="0"/>
              </a:rPr>
              <a:t> = 500  </a:t>
            </a:r>
            <a:r>
              <a:rPr lang="el-GR" sz="1800" dirty="0" err="1">
                <a:latin typeface="Calibri" panose="020F0502020204030204" pitchFamily="34" charset="0"/>
              </a:rPr>
              <a:t>χιλ</a:t>
            </a:r>
            <a:endParaRPr lang="el-GR" sz="1800" dirty="0">
              <a:latin typeface="Calibri" panose="020F0502020204030204" pitchFamily="34" charset="0"/>
            </a:endParaRPr>
          </a:p>
          <a:p>
            <a:pPr lvl="1"/>
            <a:endParaRPr lang="el-GR" sz="1800" dirty="0">
              <a:ln w="10541" cmpd="sng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55576" y="483518"/>
            <a:ext cx="5724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ea typeface="Roboto Condensed" panose="020B0604020202020204" charset="0"/>
                <a:cs typeface="Roboto Condensed"/>
                <a:sym typeface="Roboto Condensed"/>
              </a:rPr>
              <a:t>Ολοκλήρωση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4002624" y="547746"/>
            <a:ext cx="2549596" cy="324036"/>
            <a:chOff x="440614" y="658653"/>
            <a:chExt cx="1568356" cy="588239"/>
          </a:xfrm>
          <a:solidFill>
            <a:schemeClr val="bg1">
              <a:lumMod val="95000"/>
            </a:schemeClr>
          </a:solidFill>
        </p:grpSpPr>
        <p:sp>
          <p:nvSpPr>
            <p:cNvPr id="20" name="Στρογγυλεμένο ορθογώνιο 19"/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Στρογγυλεμένο ορθογώνιο 4"/>
            <p:cNvSpPr/>
            <p:nvPr/>
          </p:nvSpPr>
          <p:spPr>
            <a:xfrm>
              <a:off x="457842" y="658655"/>
              <a:ext cx="1551127" cy="5710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i="1" kern="1200" dirty="0">
                  <a:solidFill>
                    <a:srgbClr val="DBA545"/>
                  </a:solidFill>
                </a:rPr>
                <a:t>Quiz</a:t>
              </a:r>
              <a:endParaRPr lang="el-GR" sz="16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7513446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853</Words>
  <Application>Microsoft Office PowerPoint</Application>
  <PresentationFormat>Προβολή στην οθόνη (16:9)</PresentationFormat>
  <Paragraphs>157</Paragraphs>
  <Slides>13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Arvo</vt:lpstr>
      <vt:lpstr>Roboto Condensed Light</vt:lpstr>
      <vt:lpstr>Tahoma</vt:lpstr>
      <vt:lpstr>Roboto Condensed</vt:lpstr>
      <vt:lpstr>Calibri</vt:lpstr>
      <vt:lpstr>Salerio template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Πρόσβαση χρήστη Δικαιούχου στο ΟΠΣ ΕΣΠΑ</vt:lpstr>
      <vt:lpstr>Πρόσβαση χρήστη Δικαιούχου στο ΟΠΣ ΕΣΠΑ</vt:lpstr>
      <vt:lpstr>Πρόσβαση χρήστη Δικαιούχου στο ΟΠΣ ΕΣΠΑ</vt:lpstr>
      <vt:lpstr>Πρόσβαση χρήστη Δικαιούχου στο ΟΠΣ ΕΣΠΑ</vt:lpstr>
      <vt:lpstr>Πρόσβαση χρήστη Δικαιούχου στο ΟΠΣ ΕΣΠΑ</vt:lpstr>
      <vt:lpstr>Πρόσβαση χρήστη Δικαιούχου στο ΟΠΣ ΕΣΠΑ</vt:lpstr>
      <vt:lpstr>Ευχαριστούμε για την προσοχή σας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gr</dc:creator>
  <cp:lastModifiedBy>Ελλη Βάζου</cp:lastModifiedBy>
  <cp:revision>523</cp:revision>
  <dcterms:modified xsi:type="dcterms:W3CDTF">2024-07-16T09:53:10Z</dcterms:modified>
</cp:coreProperties>
</file>