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1" r:id="rId19"/>
    <p:sldId id="282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26848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47584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61164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26848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47584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2EBDC97-4254-49F4-8EE4-EA15973C48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3CFD24D-9961-430B-B4F0-0B0FBAAF63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8ECFBA-3CC9-4D3B-AF04-A639DA1FC94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564BB9F-34F0-4981-969A-E879DBE709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D1D2AE8-E213-4166-95C8-6F1038B706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611640" y="195480"/>
            <a:ext cx="5258160" cy="355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028A6BF-B743-4F7F-81C3-719839DBDB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1D87B05-0822-4B36-A332-5948275C894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28B7ACD-FB69-40F2-989E-30C69A5D37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BA5B21E-8E37-4D2B-9C58-2A241E224D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76A2FD7-2073-4A69-A388-27B4C7CF35A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D82279-0B74-40DC-AAF4-FB04C1BD08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6848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7584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61164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/>
          </p:nvPr>
        </p:nvSpPr>
        <p:spPr>
          <a:xfrm>
            <a:off x="26848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/>
          </p:nvPr>
        </p:nvSpPr>
        <p:spPr>
          <a:xfrm>
            <a:off x="47584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460958-18C1-4DB6-8051-F2CB1118F8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DF94ED-2179-4DAE-8D54-DE97547BF0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C57FE3-BDCA-4ED9-B4B1-2782B5F82B3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A0325E5-95FA-4998-8142-11609E8DD39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BF0ED0F-E2DF-44A9-AD4E-FDF562CA87D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6BF657-AA07-49BA-A3D0-B19842B9CD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11640" y="195480"/>
            <a:ext cx="5258160" cy="355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7F844E-EFD4-4167-A9EC-52ABCA78A22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31B82F-9430-4D7D-AD6A-5E31E77C00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DAE0A4-38B5-4177-A61A-AD2405956F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4B7C583-2BAC-47FB-9CC7-5CA4F72B401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AF6B89E-BB01-4541-B2AF-547ECC0BCD6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8C594-C0E4-4B14-A41C-2B3E896837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26848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7584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1164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26848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47584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45FE42-B22F-436C-BE54-F3D4DFC4C2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B4681E-C9D6-42A5-8540-3859CEF365C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D3C3A7-9C43-47F4-BD06-DFAF3D58CD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5B778B-481D-498F-81AD-F48ACB09313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C50EA7-0BAC-41D3-BA15-5A7DE0A9764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22C458-632E-4C08-AB9F-E6C5FC8F7A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611640" y="195480"/>
            <a:ext cx="5258160" cy="355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3D4AC5-8BF4-4D51-9438-B9A65E04ACD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AE18915-6E53-4748-948B-FF499EB0C49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E39C96-9F67-430D-BBFD-13E0C8B74C5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B86D1B-426F-40C0-B34D-2CB1E7F944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EBE7D1-8769-444D-B304-1F2C77AFC58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9188DC-52C2-430A-B4A5-22E1347D44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26848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7584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1164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26848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47584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D21F8F1-6058-486E-BDC0-E1B634CBC3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BA1697F-219F-4289-9971-144A2E6030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6975C4B-BD9B-4B86-9BA6-643204CBB08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7B8F6B8-09B5-4770-AD47-DB283DD6445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1090FE4-18A3-42BB-9FCF-039635A8FF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FAB591A8-BC22-4A78-B8A3-BA1E0F6017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611640" y="195480"/>
            <a:ext cx="5258160" cy="355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03B972B-2E23-4056-B3D5-D53AAF92378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0D1D512-208B-44AD-965C-F553D21E3B4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3FC1D46-62DF-495C-BDEC-47C47CDD6A7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B4305C11-C20C-458B-809F-055CAE57BF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6E9835E4-09A9-45EE-8EF6-5AD454F49E3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387CD8B-4D61-4C25-A274-52FD95AA0A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611640" y="195480"/>
            <a:ext cx="5258160" cy="3550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26848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4758480" y="120348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61164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/>
          </p:nvPr>
        </p:nvSpPr>
        <p:spPr>
          <a:xfrm>
            <a:off x="26848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/>
          </p:nvPr>
        </p:nvSpPr>
        <p:spPr>
          <a:xfrm>
            <a:off x="4758480" y="2846520"/>
            <a:ext cx="1974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7607B970-A225-4923-95DF-C262576F7B5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314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754080" y="284652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1164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754080" y="1203480"/>
            <a:ext cx="299232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11640" y="2846520"/>
            <a:ext cx="6132240" cy="150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7544520" y="657720"/>
            <a:ext cx="1298880" cy="432720"/>
          </a:xfrm>
          <a:prstGeom prst="triangle">
            <a:avLst>
              <a:gd name="adj" fmla="val 32425"/>
            </a:avLst>
          </a:prstGeom>
          <a:solidFill>
            <a:srgbClr val="2A5A8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" name="Google Shape;11;p2"/>
          <p:cNvGrpSpPr/>
          <p:nvPr/>
        </p:nvGrpSpPr>
        <p:grpSpPr>
          <a:xfrm>
            <a:off x="0" y="-6840"/>
            <a:ext cx="8660880" cy="5150160"/>
            <a:chOff x="0" y="-6840"/>
            <a:chExt cx="8660880" cy="5150160"/>
          </a:xfrm>
        </p:grpSpPr>
        <p:sp>
          <p:nvSpPr>
            <p:cNvPr id="2" name="Google Shape;12;p2"/>
            <p:cNvSpPr/>
            <p:nvPr/>
          </p:nvSpPr>
          <p:spPr>
            <a:xfrm>
              <a:off x="0" y="0"/>
              <a:ext cx="3524760" cy="5143320"/>
            </a:xfrm>
            <a:prstGeom prst="rect">
              <a:avLst/>
            </a:prstGeom>
            <a:solidFill>
              <a:srgbClr val="EBE4D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Google Shape;13;p2"/>
            <p:cNvSpPr/>
            <p:nvPr/>
          </p:nvSpPr>
          <p:spPr>
            <a:xfrm rot="10800000" flipH="1">
              <a:off x="3517200" y="-6840"/>
              <a:ext cx="5143320" cy="5143320"/>
            </a:xfrm>
            <a:prstGeom prst="rtTriangle">
              <a:avLst/>
            </a:prstGeom>
            <a:solidFill>
              <a:srgbClr val="EBE4D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" name="Google Shape;14;p2"/>
          <p:cNvGrpSpPr/>
          <p:nvPr/>
        </p:nvGrpSpPr>
        <p:grpSpPr>
          <a:xfrm>
            <a:off x="0" y="1090440"/>
            <a:ext cx="8847360" cy="2961720"/>
            <a:chOff x="0" y="1090440"/>
            <a:chExt cx="8847360" cy="2961720"/>
          </a:xfrm>
        </p:grpSpPr>
        <p:sp>
          <p:nvSpPr>
            <p:cNvPr id="5" name="Google Shape;15;p2"/>
            <p:cNvSpPr/>
            <p:nvPr/>
          </p:nvSpPr>
          <p:spPr>
            <a:xfrm flipV="1">
              <a:off x="0" y="1089720"/>
              <a:ext cx="5888520" cy="2961720"/>
            </a:xfrm>
            <a:prstGeom prst="rect">
              <a:avLst/>
            </a:prstGeom>
            <a:solidFill>
              <a:srgbClr val="3674A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Google Shape;16;p2"/>
            <p:cNvSpPr/>
            <p:nvPr/>
          </p:nvSpPr>
          <p:spPr>
            <a:xfrm flipV="1">
              <a:off x="5885640" y="1089720"/>
              <a:ext cx="2961720" cy="2961720"/>
            </a:xfrm>
            <a:prstGeom prst="rtTriangle">
              <a:avLst/>
            </a:prstGeom>
            <a:solidFill>
              <a:srgbClr val="3674A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" name="Google Shape;17;p2"/>
          <p:cNvGrpSpPr/>
          <p:nvPr/>
        </p:nvGrpSpPr>
        <p:grpSpPr>
          <a:xfrm>
            <a:off x="3677760" y="4278240"/>
            <a:ext cx="5479560" cy="433080"/>
            <a:chOff x="3677760" y="4278240"/>
            <a:chExt cx="5479560" cy="433080"/>
          </a:xfrm>
        </p:grpSpPr>
        <p:sp>
          <p:nvSpPr>
            <p:cNvPr id="8" name="Google Shape;18;p2"/>
            <p:cNvSpPr/>
            <p:nvPr/>
          </p:nvSpPr>
          <p:spPr>
            <a:xfrm rot="10800000">
              <a:off x="3677760" y="4580280"/>
              <a:ext cx="393840" cy="13104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" name="Google Shape;19;p2"/>
            <p:cNvGrpSpPr/>
            <p:nvPr/>
          </p:nvGrpSpPr>
          <p:grpSpPr>
            <a:xfrm>
              <a:off x="3679920" y="4278240"/>
              <a:ext cx="5477400" cy="304200"/>
              <a:chOff x="3679920" y="4278240"/>
              <a:chExt cx="5477400" cy="304200"/>
            </a:xfrm>
          </p:grpSpPr>
          <p:sp>
            <p:nvSpPr>
              <p:cNvPr id="10" name="Google Shape;20;p2"/>
              <p:cNvSpPr/>
              <p:nvPr/>
            </p:nvSpPr>
            <p:spPr>
              <a:xfrm flipH="1">
                <a:off x="3976920" y="4278240"/>
                <a:ext cx="5180040" cy="304200"/>
              </a:xfrm>
              <a:prstGeom prst="rect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Google Shape;21;p2"/>
              <p:cNvSpPr/>
              <p:nvPr/>
            </p:nvSpPr>
            <p:spPr>
              <a:xfrm flipH="1">
                <a:off x="3679560" y="4278240"/>
                <a:ext cx="304200" cy="304200"/>
              </a:xfrm>
              <a:prstGeom prst="rtTriangle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090800"/>
            <a:ext cx="5367600" cy="2961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l-GR" sz="48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24;p3"/>
          <p:cNvSpPr/>
          <p:nvPr/>
        </p:nvSpPr>
        <p:spPr>
          <a:xfrm>
            <a:off x="5697360" y="2635560"/>
            <a:ext cx="888840" cy="295920"/>
          </a:xfrm>
          <a:prstGeom prst="triangle">
            <a:avLst>
              <a:gd name="adj" fmla="val 32425"/>
            </a:avLst>
          </a:prstGeom>
          <a:solidFill>
            <a:srgbClr val="2A5A8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" name="Google Shape;25;p3"/>
          <p:cNvGrpSpPr/>
          <p:nvPr/>
        </p:nvGrpSpPr>
        <p:grpSpPr>
          <a:xfrm>
            <a:off x="0" y="-6840"/>
            <a:ext cx="8660880" cy="5150160"/>
            <a:chOff x="0" y="-6840"/>
            <a:chExt cx="8660880" cy="5150160"/>
          </a:xfrm>
        </p:grpSpPr>
        <p:sp>
          <p:nvSpPr>
            <p:cNvPr id="52" name="Google Shape;26;p3"/>
            <p:cNvSpPr/>
            <p:nvPr/>
          </p:nvSpPr>
          <p:spPr>
            <a:xfrm>
              <a:off x="0" y="0"/>
              <a:ext cx="3524760" cy="5143320"/>
            </a:xfrm>
            <a:prstGeom prst="rect">
              <a:avLst/>
            </a:prstGeom>
            <a:solidFill>
              <a:srgbClr val="EBE4D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Google Shape;27;p3"/>
            <p:cNvSpPr/>
            <p:nvPr/>
          </p:nvSpPr>
          <p:spPr>
            <a:xfrm rot="10800000" flipH="1">
              <a:off x="3517200" y="-6840"/>
              <a:ext cx="5143320" cy="5143320"/>
            </a:xfrm>
            <a:prstGeom prst="rtTriangle">
              <a:avLst/>
            </a:prstGeom>
            <a:solidFill>
              <a:srgbClr val="EBE4D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4" name="Google Shape;28;p3"/>
          <p:cNvGrpSpPr/>
          <p:nvPr/>
        </p:nvGrpSpPr>
        <p:grpSpPr>
          <a:xfrm>
            <a:off x="0" y="2925000"/>
            <a:ext cx="6588720" cy="2026800"/>
            <a:chOff x="0" y="2925000"/>
            <a:chExt cx="6588720" cy="2026800"/>
          </a:xfrm>
        </p:grpSpPr>
        <p:sp>
          <p:nvSpPr>
            <p:cNvPr id="55" name="Google Shape;29;p3"/>
            <p:cNvSpPr/>
            <p:nvPr/>
          </p:nvSpPr>
          <p:spPr>
            <a:xfrm flipV="1">
              <a:off x="0" y="2924640"/>
              <a:ext cx="4563720" cy="2026800"/>
            </a:xfrm>
            <a:prstGeom prst="rect">
              <a:avLst/>
            </a:prstGeom>
            <a:solidFill>
              <a:srgbClr val="3674A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Google Shape;30;p3"/>
            <p:cNvSpPr/>
            <p:nvPr/>
          </p:nvSpPr>
          <p:spPr>
            <a:xfrm flipV="1">
              <a:off x="4561920" y="2925000"/>
              <a:ext cx="2026800" cy="2026800"/>
            </a:xfrm>
            <a:prstGeom prst="rtTriangle">
              <a:avLst/>
            </a:prstGeom>
            <a:solidFill>
              <a:srgbClr val="3674A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" name="Google Shape;31;p3"/>
          <p:cNvGrpSpPr/>
          <p:nvPr/>
        </p:nvGrpSpPr>
        <p:grpSpPr>
          <a:xfrm>
            <a:off x="6947280" y="4472640"/>
            <a:ext cx="2202120" cy="670320"/>
            <a:chOff x="6947280" y="4472640"/>
            <a:chExt cx="2202120" cy="670320"/>
          </a:xfrm>
        </p:grpSpPr>
        <p:sp>
          <p:nvSpPr>
            <p:cNvPr id="58" name="Google Shape;32;p3"/>
            <p:cNvSpPr/>
            <p:nvPr/>
          </p:nvSpPr>
          <p:spPr>
            <a:xfrm rot="10800000">
              <a:off x="6947280" y="4948560"/>
              <a:ext cx="393840" cy="13104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9" name="Google Shape;33;p3"/>
            <p:cNvGrpSpPr/>
            <p:nvPr/>
          </p:nvGrpSpPr>
          <p:grpSpPr>
            <a:xfrm>
              <a:off x="7106040" y="4472640"/>
              <a:ext cx="2040840" cy="670320"/>
              <a:chOff x="7106040" y="4472640"/>
              <a:chExt cx="2040840" cy="670320"/>
            </a:xfrm>
          </p:grpSpPr>
          <p:sp>
            <p:nvSpPr>
              <p:cNvPr id="60" name="Google Shape;34;p3"/>
              <p:cNvSpPr/>
              <p:nvPr/>
            </p:nvSpPr>
            <p:spPr>
              <a:xfrm flipH="1">
                <a:off x="7774560" y="4472640"/>
                <a:ext cx="1372320" cy="6703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Google Shape;35;p3"/>
              <p:cNvSpPr/>
              <p:nvPr/>
            </p:nvSpPr>
            <p:spPr>
              <a:xfrm flipH="1">
                <a:off x="7105680" y="4472640"/>
                <a:ext cx="670680" cy="6703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2" name="Google Shape;36;p3"/>
            <p:cNvGrpSpPr/>
            <p:nvPr/>
          </p:nvGrpSpPr>
          <p:grpSpPr>
            <a:xfrm>
              <a:off x="6949440" y="4646880"/>
              <a:ext cx="2199960" cy="304200"/>
              <a:chOff x="6949440" y="4646880"/>
              <a:chExt cx="2199960" cy="304200"/>
            </a:xfrm>
          </p:grpSpPr>
          <p:sp>
            <p:nvSpPr>
              <p:cNvPr id="63" name="Google Shape;37;p3"/>
              <p:cNvSpPr/>
              <p:nvPr/>
            </p:nvSpPr>
            <p:spPr>
              <a:xfrm flipH="1">
                <a:off x="7247880" y="4646880"/>
                <a:ext cx="1901520" cy="304200"/>
              </a:xfrm>
              <a:prstGeom prst="rect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Google Shape;38;p3"/>
              <p:cNvSpPr/>
              <p:nvPr/>
            </p:nvSpPr>
            <p:spPr>
              <a:xfrm flipH="1">
                <a:off x="6949080" y="4646880"/>
                <a:ext cx="304200" cy="304200"/>
              </a:xfrm>
              <a:prstGeom prst="rtTriangle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63680" y="2871000"/>
            <a:ext cx="4093920" cy="1159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lstStyle/>
          <a:p>
            <a:r>
              <a:rPr lang="el-GR" sz="3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sldNum" idx="1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ACE35F-3717-46B8-87DD-4298B5674CFB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67" name="Ορθογώνιο 1"/>
          <p:cNvSpPr/>
          <p:nvPr/>
        </p:nvSpPr>
        <p:spPr>
          <a:xfrm>
            <a:off x="7385400" y="4686480"/>
            <a:ext cx="134388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9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ΟΠΣ ΕΣΠΑ 2014-2020</a:t>
            </a:r>
            <a:endParaRPr lang="el-GR" sz="9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25;p8"/>
          <p:cNvGrpSpPr/>
          <p:nvPr/>
        </p:nvGrpSpPr>
        <p:grpSpPr>
          <a:xfrm>
            <a:off x="0" y="0"/>
            <a:ext cx="7072200" cy="1326960"/>
            <a:chOff x="0" y="0"/>
            <a:chExt cx="7072200" cy="1326960"/>
          </a:xfrm>
        </p:grpSpPr>
        <p:sp>
          <p:nvSpPr>
            <p:cNvPr id="106" name="Google Shape;126;p8"/>
            <p:cNvSpPr/>
            <p:nvPr/>
          </p:nvSpPr>
          <p:spPr>
            <a:xfrm>
              <a:off x="6292800" y="126360"/>
              <a:ext cx="779400" cy="25956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7" name="Google Shape;127;p8"/>
            <p:cNvGrpSpPr/>
            <p:nvPr/>
          </p:nvGrpSpPr>
          <p:grpSpPr>
            <a:xfrm>
              <a:off x="0" y="0"/>
              <a:ext cx="6755760" cy="1326960"/>
              <a:chOff x="0" y="0"/>
              <a:chExt cx="6755760" cy="1326960"/>
            </a:xfrm>
          </p:grpSpPr>
          <p:sp>
            <p:nvSpPr>
              <p:cNvPr id="108" name="Google Shape;128;p8"/>
              <p:cNvSpPr/>
              <p:nvPr/>
            </p:nvSpPr>
            <p:spPr>
              <a:xfrm flipV="1">
                <a:off x="0" y="0"/>
                <a:ext cx="5433840" cy="132696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9" name="Google Shape;129;p8"/>
              <p:cNvSpPr/>
              <p:nvPr/>
            </p:nvSpPr>
            <p:spPr>
              <a:xfrm flipV="1">
                <a:off x="5428800" y="0"/>
                <a:ext cx="1326960" cy="132696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0" name="Google Shape;130;p8"/>
            <p:cNvGrpSpPr/>
            <p:nvPr/>
          </p:nvGrpSpPr>
          <p:grpSpPr>
            <a:xfrm>
              <a:off x="0" y="380520"/>
              <a:ext cx="7072200" cy="771480"/>
              <a:chOff x="0" y="380520"/>
              <a:chExt cx="7072200" cy="771480"/>
            </a:xfrm>
          </p:grpSpPr>
          <p:sp>
            <p:nvSpPr>
              <p:cNvPr id="111" name="Google Shape;131;p8"/>
              <p:cNvSpPr/>
              <p:nvPr/>
            </p:nvSpPr>
            <p:spPr>
              <a:xfrm flipV="1">
                <a:off x="0" y="379800"/>
                <a:ext cx="6303600" cy="771480"/>
              </a:xfrm>
              <a:prstGeom prst="rect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Google Shape;132;p8"/>
              <p:cNvSpPr/>
              <p:nvPr/>
            </p:nvSpPr>
            <p:spPr>
              <a:xfrm flipV="1">
                <a:off x="6300720" y="379800"/>
                <a:ext cx="771480" cy="771480"/>
              </a:xfrm>
              <a:prstGeom prst="rtTriangle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13" name="Google Shape;133;p8"/>
          <p:cNvGrpSpPr/>
          <p:nvPr/>
        </p:nvGrpSpPr>
        <p:grpSpPr>
          <a:xfrm>
            <a:off x="6947280" y="4472640"/>
            <a:ext cx="2202120" cy="670320"/>
            <a:chOff x="6947280" y="4472640"/>
            <a:chExt cx="2202120" cy="670320"/>
          </a:xfrm>
        </p:grpSpPr>
        <p:sp>
          <p:nvSpPr>
            <p:cNvPr id="114" name="Google Shape;134;p8"/>
            <p:cNvSpPr/>
            <p:nvPr/>
          </p:nvSpPr>
          <p:spPr>
            <a:xfrm rot="10800000">
              <a:off x="6947280" y="4948560"/>
              <a:ext cx="393840" cy="13104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5" name="Google Shape;135;p8"/>
            <p:cNvGrpSpPr/>
            <p:nvPr/>
          </p:nvGrpSpPr>
          <p:grpSpPr>
            <a:xfrm>
              <a:off x="7106040" y="4472640"/>
              <a:ext cx="2040840" cy="670320"/>
              <a:chOff x="7106040" y="4472640"/>
              <a:chExt cx="2040840" cy="670320"/>
            </a:xfrm>
          </p:grpSpPr>
          <p:sp>
            <p:nvSpPr>
              <p:cNvPr id="116" name="Google Shape;136;p8"/>
              <p:cNvSpPr/>
              <p:nvPr/>
            </p:nvSpPr>
            <p:spPr>
              <a:xfrm flipH="1">
                <a:off x="7774560" y="4472640"/>
                <a:ext cx="1372320" cy="6703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7" name="Google Shape;137;p8"/>
              <p:cNvSpPr/>
              <p:nvPr/>
            </p:nvSpPr>
            <p:spPr>
              <a:xfrm flipH="1">
                <a:off x="7105680" y="4472640"/>
                <a:ext cx="670680" cy="6703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8" name="Google Shape;138;p8"/>
            <p:cNvGrpSpPr/>
            <p:nvPr/>
          </p:nvGrpSpPr>
          <p:grpSpPr>
            <a:xfrm>
              <a:off x="6949440" y="4646880"/>
              <a:ext cx="2199960" cy="304200"/>
              <a:chOff x="6949440" y="4646880"/>
              <a:chExt cx="2199960" cy="304200"/>
            </a:xfrm>
          </p:grpSpPr>
          <p:sp>
            <p:nvSpPr>
              <p:cNvPr id="119" name="Google Shape;139;p8"/>
              <p:cNvSpPr/>
              <p:nvPr/>
            </p:nvSpPr>
            <p:spPr>
              <a:xfrm flipH="1">
                <a:off x="7247880" y="4646880"/>
                <a:ext cx="1901520" cy="304200"/>
              </a:xfrm>
              <a:prstGeom prst="rect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Google Shape;140;p8"/>
              <p:cNvSpPr/>
              <p:nvPr/>
            </p:nvSpPr>
            <p:spPr>
              <a:xfrm flipH="1">
                <a:off x="6949080" y="4646880"/>
                <a:ext cx="304200" cy="304200"/>
              </a:xfrm>
              <a:prstGeom prst="rtTriangle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3640" y="39240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Λειτουργικότητα δελτίου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ldNum" idx="2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8A89748-5FF8-47D8-AA92-3A74D16244F0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123" name="Ορθογώνιο 20"/>
          <p:cNvSpPr/>
          <p:nvPr/>
        </p:nvSpPr>
        <p:spPr>
          <a:xfrm>
            <a:off x="7385400" y="4686480"/>
            <a:ext cx="134388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9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ΟΠΣ ΕΣΠΑ 2014-2020</a:t>
            </a:r>
            <a:endParaRPr lang="el-GR" sz="900" b="0" strike="noStrike" spc="-1">
              <a:latin typeface="Arial"/>
            </a:endParaRPr>
          </a:p>
        </p:txBody>
      </p:sp>
      <p:grpSp>
        <p:nvGrpSpPr>
          <p:cNvPr id="124" name="Google Shape;435;p27"/>
          <p:cNvGrpSpPr/>
          <p:nvPr/>
        </p:nvGrpSpPr>
        <p:grpSpPr>
          <a:xfrm>
            <a:off x="147600" y="630000"/>
            <a:ext cx="391680" cy="291240"/>
            <a:chOff x="147600" y="630000"/>
            <a:chExt cx="391680" cy="291240"/>
          </a:xfrm>
        </p:grpSpPr>
        <p:sp>
          <p:nvSpPr>
            <p:cNvPr id="125" name="Google Shape;436;p27"/>
            <p:cNvSpPr/>
            <p:nvPr/>
          </p:nvSpPr>
          <p:spPr>
            <a:xfrm>
              <a:off x="147600" y="630000"/>
              <a:ext cx="263880" cy="26388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Google Shape;437;p27"/>
            <p:cNvSpPr/>
            <p:nvPr/>
          </p:nvSpPr>
          <p:spPr>
            <a:xfrm>
              <a:off x="389160" y="771120"/>
              <a:ext cx="150120" cy="150120"/>
            </a:xfrm>
            <a:custGeom>
              <a:avLst/>
              <a:gdLst/>
              <a:ahLst/>
              <a:cxnLst/>
              <a:rect l="l" t="t" r="r" b="b"/>
              <a:pathLst>
                <a:path w="7941" h="7941" fill="none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25;p8"/>
          <p:cNvGrpSpPr/>
          <p:nvPr/>
        </p:nvGrpSpPr>
        <p:grpSpPr>
          <a:xfrm>
            <a:off x="0" y="-38160"/>
            <a:ext cx="7072200" cy="1061280"/>
            <a:chOff x="0" y="-38160"/>
            <a:chExt cx="7072200" cy="1061280"/>
          </a:xfrm>
        </p:grpSpPr>
        <p:sp>
          <p:nvSpPr>
            <p:cNvPr id="165" name="Google Shape;126;p8"/>
            <p:cNvSpPr/>
            <p:nvPr/>
          </p:nvSpPr>
          <p:spPr>
            <a:xfrm>
              <a:off x="6292800" y="-38160"/>
              <a:ext cx="779400" cy="25956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66" name="Google Shape;127;p8"/>
            <p:cNvGrpSpPr/>
            <p:nvPr/>
          </p:nvGrpSpPr>
          <p:grpSpPr>
            <a:xfrm>
              <a:off x="0" y="0"/>
              <a:ext cx="6755760" cy="1023120"/>
              <a:chOff x="0" y="0"/>
              <a:chExt cx="6755760" cy="1023120"/>
            </a:xfrm>
          </p:grpSpPr>
          <p:sp>
            <p:nvSpPr>
              <p:cNvPr id="167" name="Google Shape;128;p8"/>
              <p:cNvSpPr/>
              <p:nvPr/>
            </p:nvSpPr>
            <p:spPr>
              <a:xfrm flipV="1">
                <a:off x="0" y="0"/>
                <a:ext cx="5433840" cy="10231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Google Shape;129;p8"/>
              <p:cNvSpPr/>
              <p:nvPr/>
            </p:nvSpPr>
            <p:spPr>
              <a:xfrm flipV="1">
                <a:off x="5428800" y="0"/>
                <a:ext cx="1326960" cy="10231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9" name="Google Shape;130;p8"/>
            <p:cNvGrpSpPr/>
            <p:nvPr/>
          </p:nvGrpSpPr>
          <p:grpSpPr>
            <a:xfrm>
              <a:off x="0" y="216000"/>
              <a:ext cx="7072200" cy="662760"/>
              <a:chOff x="0" y="216000"/>
              <a:chExt cx="7072200" cy="662760"/>
            </a:xfrm>
          </p:grpSpPr>
          <p:sp>
            <p:nvSpPr>
              <p:cNvPr id="170" name="Google Shape;131;p8"/>
              <p:cNvSpPr/>
              <p:nvPr/>
            </p:nvSpPr>
            <p:spPr>
              <a:xfrm flipV="1">
                <a:off x="0" y="215280"/>
                <a:ext cx="6303600" cy="662760"/>
              </a:xfrm>
              <a:prstGeom prst="rect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Google Shape;132;p8"/>
              <p:cNvSpPr/>
              <p:nvPr/>
            </p:nvSpPr>
            <p:spPr>
              <a:xfrm flipV="1">
                <a:off x="6300720" y="215280"/>
                <a:ext cx="771480" cy="662760"/>
              </a:xfrm>
              <a:prstGeom prst="rtTriangle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2" name="Google Shape;133;p8"/>
          <p:cNvGrpSpPr/>
          <p:nvPr/>
        </p:nvGrpSpPr>
        <p:grpSpPr>
          <a:xfrm>
            <a:off x="6947280" y="4472640"/>
            <a:ext cx="2202120" cy="670320"/>
            <a:chOff x="6947280" y="4472640"/>
            <a:chExt cx="2202120" cy="670320"/>
          </a:xfrm>
        </p:grpSpPr>
        <p:sp>
          <p:nvSpPr>
            <p:cNvPr id="173" name="Google Shape;134;p8"/>
            <p:cNvSpPr/>
            <p:nvPr/>
          </p:nvSpPr>
          <p:spPr>
            <a:xfrm rot="10800000">
              <a:off x="6947280" y="4948560"/>
              <a:ext cx="393840" cy="13104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74" name="Google Shape;135;p8"/>
            <p:cNvGrpSpPr/>
            <p:nvPr/>
          </p:nvGrpSpPr>
          <p:grpSpPr>
            <a:xfrm>
              <a:off x="7106040" y="4472640"/>
              <a:ext cx="2040840" cy="670320"/>
              <a:chOff x="7106040" y="4472640"/>
              <a:chExt cx="2040840" cy="670320"/>
            </a:xfrm>
          </p:grpSpPr>
          <p:sp>
            <p:nvSpPr>
              <p:cNvPr id="175" name="Google Shape;136;p8"/>
              <p:cNvSpPr/>
              <p:nvPr/>
            </p:nvSpPr>
            <p:spPr>
              <a:xfrm flipH="1">
                <a:off x="7774560" y="4472640"/>
                <a:ext cx="1372320" cy="6703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6" name="Google Shape;137;p8"/>
              <p:cNvSpPr/>
              <p:nvPr/>
            </p:nvSpPr>
            <p:spPr>
              <a:xfrm flipH="1">
                <a:off x="7105680" y="4472640"/>
                <a:ext cx="670680" cy="6703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7" name="Google Shape;138;p8"/>
            <p:cNvGrpSpPr/>
            <p:nvPr/>
          </p:nvGrpSpPr>
          <p:grpSpPr>
            <a:xfrm>
              <a:off x="6949440" y="4646880"/>
              <a:ext cx="2199960" cy="304200"/>
              <a:chOff x="6949440" y="4646880"/>
              <a:chExt cx="2199960" cy="304200"/>
            </a:xfrm>
          </p:grpSpPr>
          <p:sp>
            <p:nvSpPr>
              <p:cNvPr id="178" name="Google Shape;139;p8"/>
              <p:cNvSpPr/>
              <p:nvPr/>
            </p:nvSpPr>
            <p:spPr>
              <a:xfrm flipH="1">
                <a:off x="7247880" y="4646880"/>
                <a:ext cx="1901520" cy="304200"/>
              </a:xfrm>
              <a:prstGeom prst="rect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9" name="Google Shape;140;p8"/>
              <p:cNvSpPr/>
              <p:nvPr/>
            </p:nvSpPr>
            <p:spPr>
              <a:xfrm flipH="1">
                <a:off x="6949080" y="4646880"/>
                <a:ext cx="304200" cy="304200"/>
              </a:xfrm>
              <a:prstGeom prst="rtTriangle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181" name="PlaceHolder 2"/>
          <p:cNvSpPr>
            <a:spLocks noGrp="1"/>
          </p:cNvSpPr>
          <p:nvPr>
            <p:ph type="sldNum" idx="3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58A852-375B-41F2-907D-FCA2FC2BE2AD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182" name="Ορθογώνιο 20"/>
          <p:cNvSpPr/>
          <p:nvPr/>
        </p:nvSpPr>
        <p:spPr>
          <a:xfrm>
            <a:off x="7385400" y="4686480"/>
            <a:ext cx="134388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9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ΟΠΣ ΕΣΠΑ 2014-2020</a:t>
            </a:r>
            <a:endParaRPr lang="el-GR" sz="900" b="0" strike="noStrike" spc="-1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125;p8"/>
          <p:cNvGrpSpPr/>
          <p:nvPr/>
        </p:nvGrpSpPr>
        <p:grpSpPr>
          <a:xfrm>
            <a:off x="0" y="-38160"/>
            <a:ext cx="7072200" cy="1061280"/>
            <a:chOff x="0" y="-38160"/>
            <a:chExt cx="7072200" cy="1061280"/>
          </a:xfrm>
        </p:grpSpPr>
        <p:sp>
          <p:nvSpPr>
            <p:cNvPr id="221" name="Google Shape;126;p8"/>
            <p:cNvSpPr/>
            <p:nvPr/>
          </p:nvSpPr>
          <p:spPr>
            <a:xfrm>
              <a:off x="6292800" y="-38160"/>
              <a:ext cx="779400" cy="259560"/>
            </a:xfrm>
            <a:prstGeom prst="triangle">
              <a:avLst>
                <a:gd name="adj" fmla="val 32425"/>
              </a:avLst>
            </a:prstGeom>
            <a:solidFill>
              <a:srgbClr val="2A5A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2" name="Google Shape;127;p8"/>
            <p:cNvGrpSpPr/>
            <p:nvPr/>
          </p:nvGrpSpPr>
          <p:grpSpPr>
            <a:xfrm>
              <a:off x="0" y="0"/>
              <a:ext cx="6755760" cy="1023120"/>
              <a:chOff x="0" y="0"/>
              <a:chExt cx="6755760" cy="1023120"/>
            </a:xfrm>
          </p:grpSpPr>
          <p:sp>
            <p:nvSpPr>
              <p:cNvPr id="223" name="Google Shape;128;p8"/>
              <p:cNvSpPr/>
              <p:nvPr/>
            </p:nvSpPr>
            <p:spPr>
              <a:xfrm flipV="1">
                <a:off x="0" y="0"/>
                <a:ext cx="5433840" cy="10231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Google Shape;129;p8"/>
              <p:cNvSpPr/>
              <p:nvPr/>
            </p:nvSpPr>
            <p:spPr>
              <a:xfrm flipV="1">
                <a:off x="5428800" y="0"/>
                <a:ext cx="1326960" cy="10231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25" name="Google Shape;130;p8"/>
            <p:cNvGrpSpPr/>
            <p:nvPr/>
          </p:nvGrpSpPr>
          <p:grpSpPr>
            <a:xfrm>
              <a:off x="0" y="216000"/>
              <a:ext cx="7072200" cy="662760"/>
              <a:chOff x="0" y="216000"/>
              <a:chExt cx="7072200" cy="662760"/>
            </a:xfrm>
          </p:grpSpPr>
          <p:sp>
            <p:nvSpPr>
              <p:cNvPr id="226" name="Google Shape;131;p8"/>
              <p:cNvSpPr/>
              <p:nvPr/>
            </p:nvSpPr>
            <p:spPr>
              <a:xfrm flipV="1">
                <a:off x="0" y="215280"/>
                <a:ext cx="6303600" cy="662760"/>
              </a:xfrm>
              <a:prstGeom prst="rect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Google Shape;132;p8"/>
              <p:cNvSpPr/>
              <p:nvPr/>
            </p:nvSpPr>
            <p:spPr>
              <a:xfrm flipV="1">
                <a:off x="6300720" y="215280"/>
                <a:ext cx="771480" cy="662760"/>
              </a:xfrm>
              <a:prstGeom prst="rtTriangle">
                <a:avLst/>
              </a:prstGeom>
              <a:solidFill>
                <a:srgbClr val="3674A8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228" name="Google Shape;133;p8"/>
          <p:cNvGrpSpPr/>
          <p:nvPr/>
        </p:nvGrpSpPr>
        <p:grpSpPr>
          <a:xfrm>
            <a:off x="6947280" y="4472640"/>
            <a:ext cx="2202120" cy="670320"/>
            <a:chOff x="6947280" y="4472640"/>
            <a:chExt cx="2202120" cy="670320"/>
          </a:xfrm>
        </p:grpSpPr>
        <p:sp>
          <p:nvSpPr>
            <p:cNvPr id="229" name="Google Shape;134;p8"/>
            <p:cNvSpPr/>
            <p:nvPr/>
          </p:nvSpPr>
          <p:spPr>
            <a:xfrm rot="10800000">
              <a:off x="6947280" y="4948560"/>
              <a:ext cx="393840" cy="13104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0" name="Google Shape;135;p8"/>
            <p:cNvGrpSpPr/>
            <p:nvPr/>
          </p:nvGrpSpPr>
          <p:grpSpPr>
            <a:xfrm>
              <a:off x="7106040" y="4472640"/>
              <a:ext cx="2040840" cy="670320"/>
              <a:chOff x="7106040" y="4472640"/>
              <a:chExt cx="2040840" cy="670320"/>
            </a:xfrm>
          </p:grpSpPr>
          <p:sp>
            <p:nvSpPr>
              <p:cNvPr id="231" name="Google Shape;136;p8"/>
              <p:cNvSpPr/>
              <p:nvPr/>
            </p:nvSpPr>
            <p:spPr>
              <a:xfrm flipH="1">
                <a:off x="7774560" y="4472640"/>
                <a:ext cx="1372320" cy="670320"/>
              </a:xfrm>
              <a:prstGeom prst="rect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Google Shape;137;p8"/>
              <p:cNvSpPr/>
              <p:nvPr/>
            </p:nvSpPr>
            <p:spPr>
              <a:xfrm flipH="1">
                <a:off x="7105680" y="4472640"/>
                <a:ext cx="670680" cy="670320"/>
              </a:xfrm>
              <a:prstGeom prst="rtTriangle">
                <a:avLst/>
              </a:prstGeom>
              <a:solidFill>
                <a:srgbClr val="EBE4D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33" name="Google Shape;138;p8"/>
            <p:cNvGrpSpPr/>
            <p:nvPr/>
          </p:nvGrpSpPr>
          <p:grpSpPr>
            <a:xfrm>
              <a:off x="6949440" y="4646880"/>
              <a:ext cx="2199960" cy="304200"/>
              <a:chOff x="6949440" y="4646880"/>
              <a:chExt cx="2199960" cy="304200"/>
            </a:xfrm>
          </p:grpSpPr>
          <p:sp>
            <p:nvSpPr>
              <p:cNvPr id="234" name="Google Shape;139;p8"/>
              <p:cNvSpPr/>
              <p:nvPr/>
            </p:nvSpPr>
            <p:spPr>
              <a:xfrm flipH="1">
                <a:off x="7247880" y="4646880"/>
                <a:ext cx="1901520" cy="304200"/>
              </a:xfrm>
              <a:prstGeom prst="rect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Google Shape;140;p8"/>
              <p:cNvSpPr/>
              <p:nvPr/>
            </p:nvSpPr>
            <p:spPr>
              <a:xfrm flipH="1">
                <a:off x="6949080" y="4646880"/>
                <a:ext cx="304200" cy="304200"/>
              </a:xfrm>
              <a:prstGeom prst="rtTriangle">
                <a:avLst/>
              </a:prstGeom>
              <a:solidFill>
                <a:srgbClr val="FF9800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l-GR" sz="20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sldNum" idx="4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49F813A-CF13-46AD-8B6E-09CD60ABBFA8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238" name="Ορθογώνιο 20"/>
          <p:cNvSpPr/>
          <p:nvPr/>
        </p:nvSpPr>
        <p:spPr>
          <a:xfrm>
            <a:off x="7385400" y="4686480"/>
            <a:ext cx="134388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9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ΟΠΣ ΕΣΠΑ 2014-2020</a:t>
            </a:r>
            <a:endParaRPr lang="el-GR" sz="900" b="0" strike="noStrike" spc="-1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11640" y="1203480"/>
            <a:ext cx="6132240" cy="3145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solidFill>
                  <a:srgbClr val="000000"/>
                </a:solidFill>
                <a:latin typeface="Arial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/>
          <p:cNvPicPr/>
          <p:nvPr/>
        </p:nvPicPr>
        <p:blipFill>
          <a:blip r:embed="rId2"/>
          <a:stretch/>
        </p:blipFill>
        <p:spPr>
          <a:xfrm>
            <a:off x="251640" y="1203480"/>
            <a:ext cx="1676160" cy="304560"/>
          </a:xfrm>
          <a:prstGeom prst="rect">
            <a:avLst/>
          </a:prstGeom>
          <a:ln w="0">
            <a:noFill/>
          </a:ln>
        </p:spPr>
      </p:pic>
      <p:sp>
        <p:nvSpPr>
          <p:cNvPr id="277" name="TextBox 6"/>
          <p:cNvSpPr/>
          <p:nvPr/>
        </p:nvSpPr>
        <p:spPr>
          <a:xfrm>
            <a:off x="35640" y="4176360"/>
            <a:ext cx="6524280" cy="98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1400" b="0" strike="noStrike" spc="-1" dirty="0">
                <a:solidFill>
                  <a:srgbClr val="7A5D00"/>
                </a:solidFill>
                <a:latin typeface="Arial"/>
                <a:ea typeface="Roboto Condensed"/>
              </a:rPr>
              <a:t>    Γενική Γραμματεία Επενδύσεων &amp; Ανάπτυξης</a:t>
            </a:r>
            <a:endParaRPr lang="el-G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1400" b="0" strike="noStrike" spc="-1" dirty="0">
                <a:solidFill>
                  <a:srgbClr val="7A5D00"/>
                </a:solidFill>
                <a:latin typeface="Arial"/>
                <a:ea typeface="Roboto Condensed"/>
              </a:rPr>
              <a:t>    Υπουργείο </a:t>
            </a:r>
            <a:r>
              <a:rPr lang="el-GR" sz="1400" spc="-1" dirty="0">
                <a:solidFill>
                  <a:srgbClr val="7A5D00"/>
                </a:solidFill>
                <a:latin typeface="Arial"/>
                <a:ea typeface="Roboto Condensed"/>
              </a:rPr>
              <a:t>Οικονομικών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278" name="TextBox 12"/>
          <p:cNvSpPr/>
          <p:nvPr/>
        </p:nvSpPr>
        <p:spPr>
          <a:xfrm>
            <a:off x="7020000" y="3715200"/>
            <a:ext cx="202932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2B618B"/>
                </a:solidFill>
                <a:latin typeface="Arial"/>
                <a:ea typeface="Roboto Condensed"/>
              </a:rPr>
              <a:t> I</a:t>
            </a:r>
            <a:r>
              <a:rPr lang="el-GR" sz="1400" b="0" strike="noStrike" spc="-1" dirty="0" err="1">
                <a:solidFill>
                  <a:srgbClr val="2B618B"/>
                </a:solidFill>
                <a:latin typeface="Arial"/>
                <a:ea typeface="Roboto Condensed"/>
              </a:rPr>
              <a:t>ούλιος</a:t>
            </a:r>
            <a:r>
              <a:rPr lang="el-GR" sz="1400" b="0" strike="noStrike" spc="-1" dirty="0">
                <a:solidFill>
                  <a:srgbClr val="2B618B"/>
                </a:solidFill>
                <a:latin typeface="Arial"/>
                <a:ea typeface="Roboto Condensed"/>
              </a:rPr>
              <a:t>  202</a:t>
            </a:r>
            <a:r>
              <a:rPr lang="el-GR" sz="1400" spc="-1" dirty="0">
                <a:solidFill>
                  <a:srgbClr val="2B618B"/>
                </a:solidFill>
                <a:latin typeface="Arial"/>
                <a:ea typeface="Roboto Condensed"/>
              </a:rPr>
              <a:t>4</a:t>
            </a:r>
            <a:endParaRPr lang="el-GR" sz="1400" b="0" strike="noStrike" spc="-1" dirty="0">
              <a:latin typeface="Arial"/>
            </a:endParaRPr>
          </a:p>
        </p:txBody>
      </p:sp>
      <p:sp>
        <p:nvSpPr>
          <p:cNvPr id="279" name="Rectangle 4"/>
          <p:cNvSpPr/>
          <p:nvPr/>
        </p:nvSpPr>
        <p:spPr>
          <a:xfrm>
            <a:off x="539552" y="1611107"/>
            <a:ext cx="5868360" cy="181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30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Ολοκληρωμένο</a:t>
            </a:r>
            <a:r>
              <a:rPr lang="en-US" sz="30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 </a:t>
            </a:r>
            <a:r>
              <a:rPr sz="3000" dirty="0"/>
              <a:t/>
            </a:r>
            <a:br>
              <a:rPr sz="3000" dirty="0"/>
            </a:br>
            <a:r>
              <a:rPr lang="el-GR" sz="30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Πληροφοριακό Σύστημα </a:t>
            </a:r>
            <a:endParaRPr lang="el-G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r>
              <a:rPr lang="el-GR" sz="30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2014-2020</a:t>
            </a:r>
            <a:endParaRPr lang="el-G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2637000" algn="ctr"/>
                <a:tab pos="5273640" algn="r"/>
              </a:tabLst>
            </a:pPr>
            <a:r>
              <a:rPr lang="el-GR" sz="20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Αποφάσεις : Ολοκλήρωση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endParaRPr lang="el-GR" sz="3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2636640" algn="ctr"/>
                <a:tab pos="5273640" algn="r"/>
              </a:tabLst>
            </a:pPr>
            <a:endParaRPr lang="el-GR" sz="300" b="0" strike="noStrike" spc="-1" dirty="0">
              <a:latin typeface="Arial"/>
            </a:endParaRPr>
          </a:p>
        </p:txBody>
      </p:sp>
      <p:grpSp>
        <p:nvGrpSpPr>
          <p:cNvPr id="280" name="Ομάδα 7"/>
          <p:cNvGrpSpPr/>
          <p:nvPr/>
        </p:nvGrpSpPr>
        <p:grpSpPr>
          <a:xfrm>
            <a:off x="60115" y="3523860"/>
            <a:ext cx="8964360" cy="1573560"/>
            <a:chOff x="35640" y="3507840"/>
            <a:chExt cx="8964360" cy="1573560"/>
          </a:xfrm>
        </p:grpSpPr>
        <p:sp>
          <p:nvSpPr>
            <p:cNvPr id="281" name="TextBox 8"/>
            <p:cNvSpPr/>
            <p:nvPr/>
          </p:nvSpPr>
          <p:spPr>
            <a:xfrm>
              <a:off x="35640" y="3507840"/>
              <a:ext cx="583236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l-GR" sz="1400" b="0" strike="noStrike" spc="-1">
                  <a:solidFill>
                    <a:srgbClr val="F7ECD7"/>
                  </a:solidFill>
                  <a:latin typeface="Arial"/>
                  <a:ea typeface="Roboto Condensed"/>
                </a:rPr>
                <a:t>    Εισηγητής: Κατερίνα Στάθη</a:t>
              </a:r>
              <a:endParaRPr lang="el-GR" sz="14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l-GR" sz="1400" b="0" strike="noStrike" spc="-1">
                  <a:solidFill>
                    <a:srgbClr val="F7ECD7"/>
                  </a:solidFill>
                  <a:latin typeface="Arial"/>
                  <a:ea typeface="Roboto Condensed"/>
                </a:rPr>
                <a:t>    ΕΥΘΥΠΣ – Υποδιεύθυνση ΟΠΣ</a:t>
              </a:r>
              <a:endParaRPr lang="el-GR" sz="1400" b="0" strike="noStrike" spc="-1">
                <a:latin typeface="Arial"/>
              </a:endParaRPr>
            </a:p>
          </p:txBody>
        </p:sp>
        <p:grpSp>
          <p:nvGrpSpPr>
            <p:cNvPr id="282" name="Ομάδα 9"/>
            <p:cNvGrpSpPr/>
            <p:nvPr/>
          </p:nvGrpSpPr>
          <p:grpSpPr>
            <a:xfrm>
              <a:off x="5688000" y="4575970"/>
              <a:ext cx="3312000" cy="505430"/>
              <a:chOff x="5688000" y="4575970"/>
              <a:chExt cx="3312000" cy="505430"/>
            </a:xfrm>
          </p:grpSpPr>
          <p:pic>
            <p:nvPicPr>
              <p:cNvPr id="283" name="Picture 2"/>
              <p:cNvPicPr/>
              <p:nvPr/>
            </p:nvPicPr>
            <p:blipFill>
              <a:blip r:embed="rId3"/>
              <a:stretch/>
            </p:blipFill>
            <p:spPr>
              <a:xfrm>
                <a:off x="5688000" y="4575970"/>
                <a:ext cx="2412000" cy="500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84" name="Picture 3"/>
              <p:cNvPicPr/>
              <p:nvPr/>
            </p:nvPicPr>
            <p:blipFill>
              <a:blip r:embed="rId4"/>
              <a:stretch/>
            </p:blipFill>
            <p:spPr>
              <a:xfrm>
                <a:off x="8525880" y="4623840"/>
                <a:ext cx="474120" cy="4575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0D1FA9B-50EE-D426-A9C0-87B9141B4C71}"/>
              </a:ext>
            </a:extLst>
          </p:cNvPr>
          <p:cNvSpPr/>
          <p:nvPr/>
        </p:nvSpPr>
        <p:spPr>
          <a:xfrm>
            <a:off x="8316416" y="4639860"/>
            <a:ext cx="827584" cy="50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5592950" y="4591990"/>
            <a:ext cx="1931378" cy="505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7" y="298875"/>
            <a:ext cx="1935716" cy="4726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471" y="4619052"/>
            <a:ext cx="769620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sldNum" idx="11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35581A3-7B85-4FFF-8984-DADBE9DF52B9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10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48" name="Ορθογώνιο 9"/>
          <p:cNvSpPr/>
          <p:nvPr/>
        </p:nvSpPr>
        <p:spPr>
          <a:xfrm>
            <a:off x="539640" y="1131480"/>
            <a:ext cx="6912360" cy="188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  <a:buNone/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2) Για το σύνολο της πράξης απαιτείται συμφωνία :</a:t>
            </a:r>
            <a:endParaRPr lang="el-GR" sz="2000" b="0" strike="noStrike" spc="-1" dirty="0">
              <a:latin typeface="Arial"/>
            </a:endParaRPr>
          </a:p>
          <a:p>
            <a:pPr marL="648000" lvl="1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"/>
            </a:pP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Πληρωμών από το ΠΔΕ  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(Σύνολο Π/Υ </a:t>
            </a:r>
            <a:r>
              <a:rPr lang="el-GR" sz="2000" b="0" strike="noStrike" spc="-1" dirty="0" err="1">
                <a:solidFill>
                  <a:srgbClr val="263248"/>
                </a:solidFill>
                <a:latin typeface="Calibri"/>
                <a:ea typeface="Roboto Condensed Light"/>
              </a:rPr>
              <a:t>εναρίθμων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)</a:t>
            </a:r>
            <a:endParaRPr lang="el-GR" sz="2000" b="0" strike="noStrike" spc="-1" dirty="0">
              <a:latin typeface="Arial"/>
            </a:endParaRPr>
          </a:p>
          <a:p>
            <a:pPr marL="648000" lvl="1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Δαπάνης  σε ΔΔΔ, ΤΔΠ που πληρώθηκε από ΠΔΕ 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ΤΔΠ </a:t>
            </a:r>
            <a:r>
              <a:rPr lang="el-GR" sz="2000" b="0" strike="noStrike" spc="-1" dirty="0" err="1">
                <a:solidFill>
                  <a:srgbClr val="263248"/>
                </a:solidFill>
                <a:latin typeface="Calibri"/>
                <a:ea typeface="Roboto Condensed Light"/>
              </a:rPr>
              <a:t>τμημα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 </a:t>
            </a:r>
            <a:r>
              <a:rPr lang="el-GR" sz="2000" b="0" strike="noStrike" spc="-1" dirty="0" err="1">
                <a:solidFill>
                  <a:srgbClr val="263248"/>
                </a:solidFill>
                <a:latin typeface="Calibri"/>
                <a:ea typeface="Roboto Condensed Light"/>
              </a:rPr>
              <a:t>Ζ.Χρηματοδότηση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 Πράξης</a:t>
            </a:r>
            <a:endParaRPr lang="el-GR" sz="2000" b="0" strike="noStrike" spc="-1" dirty="0">
              <a:latin typeface="Arial"/>
            </a:endParaRPr>
          </a:p>
        </p:txBody>
      </p:sp>
      <p:sp>
        <p:nvSpPr>
          <p:cNvPr id="349" name="Ορθογώνιο 17"/>
          <p:cNvSpPr/>
          <p:nvPr/>
        </p:nvSpPr>
        <p:spPr>
          <a:xfrm>
            <a:off x="755640" y="48348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50" name="Ομάδα 9"/>
          <p:cNvGrpSpPr/>
          <p:nvPr/>
        </p:nvGrpSpPr>
        <p:grpSpPr>
          <a:xfrm>
            <a:off x="4002480" y="547920"/>
            <a:ext cx="2549160" cy="323640"/>
            <a:chOff x="4002480" y="547920"/>
            <a:chExt cx="2549160" cy="323640"/>
          </a:xfrm>
        </p:grpSpPr>
        <p:sp>
          <p:nvSpPr>
            <p:cNvPr id="351" name="Στρογγυλεμένο ορθογώνιο 19"/>
            <p:cNvSpPr/>
            <p:nvPr/>
          </p:nvSpPr>
          <p:spPr>
            <a:xfrm>
              <a:off x="4002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52" name="Στρογγυλεμένο ορθογώνιο 4"/>
            <p:cNvSpPr/>
            <p:nvPr/>
          </p:nvSpPr>
          <p:spPr>
            <a:xfrm>
              <a:off x="4030560" y="54792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sp>
        <p:nvSpPr>
          <p:cNvPr id="353" name="Ορθογώνιο 21"/>
          <p:cNvSpPr/>
          <p:nvPr/>
        </p:nvSpPr>
        <p:spPr>
          <a:xfrm>
            <a:off x="971640" y="4227840"/>
            <a:ext cx="6876360" cy="453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354" name="Εικόνα 23"/>
          <p:cNvPicPr/>
          <p:nvPr/>
        </p:nvPicPr>
        <p:blipFill>
          <a:blip r:embed="rId2"/>
          <a:srcRect l="4159" t="48546" r="1065" b="28934"/>
          <a:stretch/>
        </p:blipFill>
        <p:spPr>
          <a:xfrm>
            <a:off x="1331640" y="3345840"/>
            <a:ext cx="7272360" cy="1151640"/>
          </a:xfrm>
          <a:prstGeom prst="rect">
            <a:avLst/>
          </a:prstGeom>
          <a:ln w="0">
            <a:noFill/>
          </a:ln>
        </p:spPr>
      </p:pic>
      <p:sp>
        <p:nvSpPr>
          <p:cNvPr id="355" name="Ορθογώνιο 24"/>
          <p:cNvSpPr/>
          <p:nvPr/>
        </p:nvSpPr>
        <p:spPr>
          <a:xfrm>
            <a:off x="1457640" y="4119840"/>
            <a:ext cx="5706360" cy="179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 idx="12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DBE02033-CFAA-4936-8D56-18F21C6A4588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11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58" name="Ορθογώνιο 9"/>
          <p:cNvSpPr/>
          <p:nvPr/>
        </p:nvSpPr>
        <p:spPr>
          <a:xfrm>
            <a:off x="575640" y="1527480"/>
            <a:ext cx="77403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Β1.  Συνολική ΔΔ για ΠΔΕ (από ΤΔΠ)</a:t>
            </a:r>
            <a:endParaRPr lang="el-GR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buNone/>
            </a:pPr>
            <a:r>
              <a:rPr lang="en-US" sz="2000" b="1" strike="noStrike" spc="-1">
                <a:solidFill>
                  <a:srgbClr val="4A7EBB"/>
                </a:solidFill>
                <a:latin typeface="Arial"/>
                <a:ea typeface="Arial"/>
              </a:rPr>
              <a:t>B2.</a:t>
            </a: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  Σύνολο Π/Υ εναρίθμων</a:t>
            </a:r>
            <a:endParaRPr lang="el-GR" sz="2000" b="0" strike="noStrike" spc="-1">
              <a:latin typeface="Arial"/>
            </a:endParaRPr>
          </a:p>
        </p:txBody>
      </p:sp>
      <p:sp>
        <p:nvSpPr>
          <p:cNvPr id="359" name="Ορθογώνιο 17"/>
          <p:cNvSpPr/>
          <p:nvPr/>
        </p:nvSpPr>
        <p:spPr>
          <a:xfrm>
            <a:off x="755640" y="48348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60" name="Ομάδα 9"/>
          <p:cNvGrpSpPr/>
          <p:nvPr/>
        </p:nvGrpSpPr>
        <p:grpSpPr>
          <a:xfrm>
            <a:off x="4002480" y="547920"/>
            <a:ext cx="2549160" cy="323640"/>
            <a:chOff x="4002480" y="547920"/>
            <a:chExt cx="2549160" cy="323640"/>
          </a:xfrm>
        </p:grpSpPr>
        <p:sp>
          <p:nvSpPr>
            <p:cNvPr id="361" name="Στρογγυλεμένο ορθογώνιο 19"/>
            <p:cNvSpPr/>
            <p:nvPr/>
          </p:nvSpPr>
          <p:spPr>
            <a:xfrm>
              <a:off x="4002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62" name="Στρογγυλεμένο ορθογώνιο 4"/>
            <p:cNvSpPr/>
            <p:nvPr/>
          </p:nvSpPr>
          <p:spPr>
            <a:xfrm>
              <a:off x="4030560" y="54792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pic>
        <p:nvPicPr>
          <p:cNvPr id="363" name="Εικόνα 12"/>
          <p:cNvPicPr/>
          <p:nvPr/>
        </p:nvPicPr>
        <p:blipFill>
          <a:blip r:embed="rId2"/>
          <a:srcRect l="794" t="28378" r="385" b="21787"/>
          <a:stretch/>
        </p:blipFill>
        <p:spPr>
          <a:xfrm>
            <a:off x="575640" y="2304360"/>
            <a:ext cx="7848360" cy="2319480"/>
          </a:xfrm>
          <a:prstGeom prst="rect">
            <a:avLst/>
          </a:prstGeom>
          <a:ln w="0">
            <a:noFill/>
          </a:ln>
        </p:spPr>
      </p:pic>
      <p:sp>
        <p:nvSpPr>
          <p:cNvPr id="364" name="Ορθογώνιο 16"/>
          <p:cNvSpPr/>
          <p:nvPr/>
        </p:nvSpPr>
        <p:spPr>
          <a:xfrm>
            <a:off x="827640" y="3129480"/>
            <a:ext cx="7096320" cy="74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5" name="Ορθογώνιο 21"/>
          <p:cNvSpPr/>
          <p:nvPr/>
        </p:nvSpPr>
        <p:spPr>
          <a:xfrm>
            <a:off x="827640" y="4227840"/>
            <a:ext cx="6876360" cy="453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66" name="Ευθύγραμμο βέλος σύνδεσης 22"/>
          <p:cNvSpPr/>
          <p:nvPr/>
        </p:nvSpPr>
        <p:spPr>
          <a:xfrm flipV="1">
            <a:off x="5291280" y="3312360"/>
            <a:ext cx="1116360" cy="1134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ldNum" idx="13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5C07125-A67F-4A4D-AAD6-D8CDC9512869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69" name="Ορθογώνιο 9"/>
          <p:cNvSpPr/>
          <p:nvPr/>
        </p:nvSpPr>
        <p:spPr>
          <a:xfrm>
            <a:off x="359640" y="1599480"/>
            <a:ext cx="8496720" cy="350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Σύνολο πληρωμών  εναρίθμων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μεγαλύτερο από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Β1.Συνολική ΔΔ για ΠΔΕ</a:t>
            </a:r>
            <a:r>
              <a:rPr lang="en-US" sz="2000" b="0" strike="noStrike" spc="-1">
                <a:solidFill>
                  <a:srgbClr val="4A7EBB"/>
                </a:solidFill>
                <a:latin typeface="Arial"/>
                <a:ea typeface="Arial"/>
              </a:rPr>
              <a:t> </a:t>
            </a: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στο ΤΔΠ;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Στο Β2. Στοιχεία Εναρίθμων</a:t>
            </a: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στην </a:t>
            </a:r>
            <a:r>
              <a:rPr lang="el-GR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Επεξεργασία</a:t>
            </a: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συμπληρώνονται :</a:t>
            </a: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1. Ποσό Διαφοράς  </a:t>
            </a: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      = Συν πληρωμών – Συν ΔΔ ΠΔΕ στο ΤΔΠ</a:t>
            </a: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Arial"/>
              </a:rPr>
              <a:t>2. Αιτιολόγηση </a:t>
            </a:r>
            <a:endParaRPr lang="el-GR" sz="18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1" strike="noStrike" spc="-1">
                <a:solidFill>
                  <a:srgbClr val="808080"/>
                </a:solidFill>
                <a:latin typeface="Arial"/>
                <a:ea typeface="Arial"/>
              </a:rPr>
              <a:t>   ….</a:t>
            </a:r>
            <a:endParaRPr lang="el-GR" sz="2000" b="0" strike="noStrike" spc="-1">
              <a:latin typeface="Arial"/>
            </a:endParaRPr>
          </a:p>
          <a:p>
            <a:pPr marL="76320">
              <a:lnSpc>
                <a:spcPct val="100000"/>
              </a:lnSpc>
              <a:buNone/>
              <a:tabLst>
                <a:tab pos="0" algn="l"/>
              </a:tabLst>
            </a:pPr>
            <a:endParaRPr lang="el-GR" sz="1600" b="0" strike="noStrike" spc="-1">
              <a:latin typeface="Arial"/>
            </a:endParaRPr>
          </a:p>
        </p:txBody>
      </p:sp>
      <p:sp>
        <p:nvSpPr>
          <p:cNvPr id="370" name="Ορθογώνιο 17"/>
          <p:cNvSpPr/>
          <p:nvPr/>
        </p:nvSpPr>
        <p:spPr>
          <a:xfrm>
            <a:off x="611640" y="483480"/>
            <a:ext cx="5868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71" name="Ομάδα 9"/>
          <p:cNvGrpSpPr/>
          <p:nvPr/>
        </p:nvGrpSpPr>
        <p:grpSpPr>
          <a:xfrm>
            <a:off x="3966480" y="547920"/>
            <a:ext cx="2549160" cy="329400"/>
            <a:chOff x="3966480" y="547920"/>
            <a:chExt cx="2549160" cy="329400"/>
          </a:xfrm>
        </p:grpSpPr>
        <p:sp>
          <p:nvSpPr>
            <p:cNvPr id="372" name="Στρογγυλεμένο ορθογώνιο 19"/>
            <p:cNvSpPr/>
            <p:nvPr/>
          </p:nvSpPr>
          <p:spPr>
            <a:xfrm>
              <a:off x="3966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73" name="Στρογγυλεμένο ορθογώνιο 4"/>
            <p:cNvSpPr/>
            <p:nvPr/>
          </p:nvSpPr>
          <p:spPr>
            <a:xfrm>
              <a:off x="3981600" y="56304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pic>
        <p:nvPicPr>
          <p:cNvPr id="374" name="Εικόνα 13"/>
          <p:cNvPicPr/>
          <p:nvPr/>
        </p:nvPicPr>
        <p:blipFill>
          <a:blip r:embed="rId2"/>
          <a:srcRect l="32141" t="15282" r="31659" b="22429"/>
          <a:stretch/>
        </p:blipFill>
        <p:spPr>
          <a:xfrm>
            <a:off x="4932000" y="1095480"/>
            <a:ext cx="3708000" cy="3564000"/>
          </a:xfrm>
          <a:prstGeom prst="rect">
            <a:avLst/>
          </a:prstGeom>
          <a:ln w="0">
            <a:noFill/>
          </a:ln>
        </p:spPr>
      </p:pic>
      <p:sp>
        <p:nvSpPr>
          <p:cNvPr id="375" name="Ορθογώνιο 3"/>
          <p:cNvSpPr/>
          <p:nvPr/>
        </p:nvSpPr>
        <p:spPr>
          <a:xfrm>
            <a:off x="5832000" y="1419480"/>
            <a:ext cx="1836000" cy="575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6" name="Ορθογώνιο 4"/>
          <p:cNvSpPr/>
          <p:nvPr/>
        </p:nvSpPr>
        <p:spPr>
          <a:xfrm>
            <a:off x="5724000" y="1867320"/>
            <a:ext cx="575640" cy="45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>
                <a:lumMod val="8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77" name="Στρογγυλεμένο ορθογώνιο 15"/>
          <p:cNvSpPr/>
          <p:nvPr/>
        </p:nvSpPr>
        <p:spPr>
          <a:xfrm>
            <a:off x="5040000" y="3065040"/>
            <a:ext cx="3456000" cy="127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ldNum" idx="14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8F2431A-CB96-4685-8B67-AE786E837CBA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13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80" name="Ορθογώνιο 9"/>
          <p:cNvSpPr/>
          <p:nvPr/>
        </p:nvSpPr>
        <p:spPr>
          <a:xfrm>
            <a:off x="395640" y="1599480"/>
            <a:ext cx="4464000" cy="33071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Σύνολο πληρωμών  εναρίθμων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μεγαλύτερο από 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Β1.Συνολική ΔΔ για ΠΔΕ</a:t>
            </a:r>
            <a:r>
              <a:rPr lang="en-US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 </a:t>
            </a: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στο ΤΔΠ;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el-GR" sz="2000" b="1" strike="noStrike" spc="-1" dirty="0">
                <a:solidFill>
                  <a:srgbClr val="808080"/>
                </a:solidFill>
                <a:latin typeface="Arial"/>
                <a:ea typeface="Arial"/>
              </a:rPr>
              <a:t>….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3. Τυχόν Ποσά επιστροφής στα Αδιάθετα 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4. Τεκμηρίωση πχ 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extrait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επιστροφής στα Αδιάθετα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ή 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τον </a:t>
            </a:r>
            <a:r>
              <a:rPr lang="el-GR" sz="18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λόγ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o</a:t>
            </a: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μη επιστροφής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600" b="0" strike="noStrike" spc="-1" dirty="0">
              <a:latin typeface="Arial"/>
            </a:endParaRPr>
          </a:p>
        </p:txBody>
      </p:sp>
      <p:sp>
        <p:nvSpPr>
          <p:cNvPr id="381" name="Ορθογώνιο 17"/>
          <p:cNvSpPr/>
          <p:nvPr/>
        </p:nvSpPr>
        <p:spPr>
          <a:xfrm>
            <a:off x="611640" y="483480"/>
            <a:ext cx="5868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82" name="Ομάδα 9"/>
          <p:cNvGrpSpPr/>
          <p:nvPr/>
        </p:nvGrpSpPr>
        <p:grpSpPr>
          <a:xfrm>
            <a:off x="3966480" y="547920"/>
            <a:ext cx="2549160" cy="329400"/>
            <a:chOff x="3966480" y="547920"/>
            <a:chExt cx="2549160" cy="329400"/>
          </a:xfrm>
        </p:grpSpPr>
        <p:sp>
          <p:nvSpPr>
            <p:cNvPr id="383" name="Στρογγυλεμένο ορθογώνιο 19"/>
            <p:cNvSpPr/>
            <p:nvPr/>
          </p:nvSpPr>
          <p:spPr>
            <a:xfrm>
              <a:off x="3966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84" name="Στρογγυλεμένο ορθογώνιο 4"/>
            <p:cNvSpPr/>
            <p:nvPr/>
          </p:nvSpPr>
          <p:spPr>
            <a:xfrm>
              <a:off x="3981600" y="56304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pic>
        <p:nvPicPr>
          <p:cNvPr id="385" name="Εικόνα 13"/>
          <p:cNvPicPr/>
          <p:nvPr/>
        </p:nvPicPr>
        <p:blipFill>
          <a:blip r:embed="rId2"/>
          <a:srcRect l="32141" t="15282" r="31659" b="22429"/>
          <a:stretch/>
        </p:blipFill>
        <p:spPr>
          <a:xfrm>
            <a:off x="4932000" y="1095480"/>
            <a:ext cx="3708000" cy="3564000"/>
          </a:xfrm>
          <a:prstGeom prst="rect">
            <a:avLst/>
          </a:prstGeom>
          <a:ln w="0">
            <a:noFill/>
          </a:ln>
        </p:spPr>
      </p:pic>
      <p:sp>
        <p:nvSpPr>
          <p:cNvPr id="386" name="Ορθογώνιο 3"/>
          <p:cNvSpPr/>
          <p:nvPr/>
        </p:nvSpPr>
        <p:spPr>
          <a:xfrm>
            <a:off x="5832000" y="1419480"/>
            <a:ext cx="1836000" cy="575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87" name="Ορθογώνιο 4"/>
          <p:cNvSpPr/>
          <p:nvPr/>
        </p:nvSpPr>
        <p:spPr>
          <a:xfrm>
            <a:off x="5724000" y="1867320"/>
            <a:ext cx="575640" cy="45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>
                <a:lumMod val="8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88" name="Στρογγυλεμένο ορθογώνιο 15"/>
          <p:cNvSpPr/>
          <p:nvPr/>
        </p:nvSpPr>
        <p:spPr>
          <a:xfrm>
            <a:off x="5040000" y="3065040"/>
            <a:ext cx="3456000" cy="1270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idx="4294967295"/>
          </p:nvPr>
        </p:nvSpPr>
        <p:spPr>
          <a:xfrm>
            <a:off x="7924339" y="6516842"/>
            <a:ext cx="1487400" cy="3156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287524" y="145533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l-GR" sz="2000" b="1" dirty="0">
                <a:solidFill>
                  <a:srgbClr val="4A7EBB"/>
                </a:solidFill>
              </a:rPr>
              <a:t>Κανόνας ΠΔΕ  :</a:t>
            </a:r>
          </a:p>
          <a:p>
            <a:pPr marL="0" lvl="1"/>
            <a:r>
              <a:rPr lang="el-GR" sz="1600" b="1" dirty="0">
                <a:solidFill>
                  <a:srgbClr val="4A7EBB"/>
                </a:solidFill>
              </a:rPr>
              <a:t>Ο εγκεκριμένος Π/Υ </a:t>
            </a:r>
            <a:r>
              <a:rPr lang="el-GR" sz="1600" b="1" dirty="0" err="1">
                <a:solidFill>
                  <a:srgbClr val="4A7EBB"/>
                </a:solidFill>
              </a:rPr>
              <a:t>εναρίθμου</a:t>
            </a:r>
            <a:r>
              <a:rPr lang="el-GR" sz="1600" b="1" dirty="0">
                <a:solidFill>
                  <a:srgbClr val="4A7EBB"/>
                </a:solidFill>
              </a:rPr>
              <a:t> είναι  μεγαλύτερος ή ίσος με τις Πληρωμές  </a:t>
            </a:r>
            <a:r>
              <a:rPr lang="el-GR" sz="1600" b="1" dirty="0" err="1">
                <a:solidFill>
                  <a:srgbClr val="4A7EBB"/>
                </a:solidFill>
              </a:rPr>
              <a:t>εναρίθμου</a:t>
            </a:r>
            <a:endParaRPr lang="el-GR" sz="1600" b="1" dirty="0">
              <a:solidFill>
                <a:srgbClr val="4A7EBB"/>
              </a:solidFill>
            </a:endParaRPr>
          </a:p>
          <a:p>
            <a:pPr marL="342900" lvl="1" indent="-342900">
              <a:buAutoNum type="arabicPeriod"/>
            </a:pPr>
            <a:endParaRPr lang="el-GR" dirty="0"/>
          </a:p>
          <a:p>
            <a:pPr marL="342900" lvl="1" indent="-342900">
              <a:buAutoNum type="arabicPeriod"/>
            </a:pPr>
            <a:endParaRPr lang="el-GR" dirty="0"/>
          </a:p>
          <a:p>
            <a:pPr marL="0" lvl="1"/>
            <a:endParaRPr lang="el-GR" dirty="0"/>
          </a:p>
          <a:p>
            <a:pPr marL="0" lvl="1"/>
            <a:endParaRPr lang="el-GR" dirty="0"/>
          </a:p>
          <a:p>
            <a:pPr marL="0" lvl="1"/>
            <a:endParaRPr lang="el-GR" dirty="0"/>
          </a:p>
          <a:p>
            <a:pPr marL="0" lvl="1"/>
            <a:endParaRPr lang="el-GR" dirty="0"/>
          </a:p>
          <a:p>
            <a:pPr marL="0" lvl="1"/>
            <a:endParaRPr lang="el-GR" dirty="0"/>
          </a:p>
          <a:p>
            <a:pPr marL="0" lvl="1"/>
            <a:r>
              <a:rPr lang="el-GR" sz="1600" dirty="0"/>
              <a:t>Τι κάνουμε όταν ένας ενάριθμος έχει πληρώσει ποσό για άλλο έργο, </a:t>
            </a:r>
          </a:p>
          <a:p>
            <a:pPr marL="0" lvl="1"/>
            <a:r>
              <a:rPr lang="el-GR" sz="1600" dirty="0"/>
              <a:t>Δηλ.   </a:t>
            </a:r>
            <a:r>
              <a:rPr lang="el-GR" sz="1600" b="1" dirty="0"/>
              <a:t>Οι πληρωμές του εναρίθμου είναι &gt; από την Συν ΔΔ της πράξης</a:t>
            </a:r>
            <a:r>
              <a:rPr lang="el-GR" sz="1600" dirty="0"/>
              <a:t> </a:t>
            </a:r>
            <a:r>
              <a:rPr lang="el-GR" dirty="0"/>
              <a:t>;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611560" y="483518"/>
            <a:ext cx="5868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+mj-lt"/>
                <a:ea typeface="Roboto Condensed"/>
                <a:cs typeface="Roboto Condensed"/>
              </a:rPr>
              <a:t>Απόφαση</a:t>
            </a:r>
            <a:r>
              <a:rPr lang="el-GR" dirty="0"/>
              <a:t> </a:t>
            </a:r>
            <a:r>
              <a:rPr lang="el-GR" sz="2000" b="1" dirty="0">
                <a:solidFill>
                  <a:srgbClr val="FFFFFF"/>
                </a:solidFill>
                <a:ea typeface="Roboto Condensed"/>
                <a:cs typeface="Roboto Condensed"/>
              </a:rPr>
              <a:t>Ολοκλήρωσης</a:t>
            </a:r>
          </a:p>
          <a:p>
            <a:endParaRPr lang="el-GR" dirty="0"/>
          </a:p>
        </p:txBody>
      </p:sp>
      <p:grpSp>
        <p:nvGrpSpPr>
          <p:cNvPr id="19" name="Ομάδα 9"/>
          <p:cNvGrpSpPr/>
          <p:nvPr/>
        </p:nvGrpSpPr>
        <p:grpSpPr>
          <a:xfrm>
            <a:off x="3966620" y="547746"/>
            <a:ext cx="2549596" cy="329959"/>
            <a:chOff x="440614" y="658653"/>
            <a:chExt cx="1568356" cy="598992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49879" y="686635"/>
              <a:ext cx="1551127" cy="57101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i="1" kern="1200" dirty="0">
                  <a:solidFill>
                    <a:srgbClr val="DBA545"/>
                  </a:solidFill>
                </a:rPr>
                <a:t>Καρτέλα Β2. </a:t>
              </a:r>
              <a:r>
                <a:rPr lang="el-GR" sz="1600" b="1" i="1" kern="1200" dirty="0" err="1">
                  <a:solidFill>
                    <a:srgbClr val="DBA545"/>
                  </a:solidFill>
                </a:rPr>
                <a:t>Ενάριθμα</a:t>
              </a:r>
              <a:endParaRPr lang="el-GR" sz="1600" i="1" kern="1200" dirty="0"/>
            </a:p>
          </p:txBody>
        </p:sp>
      </p:grpSp>
      <p:pic>
        <p:nvPicPr>
          <p:cNvPr id="8" name="Εικόνα 13"/>
          <p:cNvPicPr/>
          <p:nvPr/>
        </p:nvPicPr>
        <p:blipFill rotWithShape="1">
          <a:blip r:embed="rId2"/>
          <a:srcRect l="1" r="-11" b="20064"/>
          <a:stretch/>
        </p:blipFill>
        <p:spPr>
          <a:xfrm>
            <a:off x="683568" y="2211710"/>
            <a:ext cx="6984776" cy="158417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9752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idx="4294967295"/>
          </p:nvPr>
        </p:nvSpPr>
        <p:spPr>
          <a:xfrm>
            <a:off x="7924339" y="6516842"/>
            <a:ext cx="1487400" cy="315600"/>
          </a:xfrm>
          <a:prstGeom prst="rect">
            <a:avLst/>
          </a:prstGeo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 dirty="0"/>
          </a:p>
        </p:txBody>
      </p:sp>
      <p:sp>
        <p:nvSpPr>
          <p:cNvPr id="10" name="Ορθογώνιο 9"/>
          <p:cNvSpPr/>
          <p:nvPr/>
        </p:nvSpPr>
        <p:spPr>
          <a:xfrm>
            <a:off x="287524" y="1455333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4A7EBB"/>
                </a:solidFill>
              </a:rPr>
              <a:t>Για την απεικόνιση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4A7EBB"/>
                </a:solidFill>
              </a:rPr>
              <a:t>Επιστροφή στα Αδιάθετα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4A7EBB"/>
                </a:solidFill>
              </a:rPr>
              <a:t>Πληρωμή δύο έργων από ίδιο </a:t>
            </a:r>
            <a:r>
              <a:rPr lang="el-GR" sz="2000" b="1" dirty="0" err="1">
                <a:solidFill>
                  <a:srgbClr val="4A7EBB"/>
                </a:solidFill>
              </a:rPr>
              <a:t>ενάριθμο</a:t>
            </a:r>
            <a:r>
              <a:rPr lang="el-GR" sz="2000" b="1" dirty="0">
                <a:solidFill>
                  <a:srgbClr val="4A7EBB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err="1">
                <a:solidFill>
                  <a:srgbClr val="4A7EBB"/>
                </a:solidFill>
              </a:rPr>
              <a:t>κ.α</a:t>
            </a:r>
            <a:endParaRPr lang="el-GR" sz="2000" b="1" dirty="0">
              <a:solidFill>
                <a:srgbClr val="4A7EBB"/>
              </a:solidFill>
            </a:endParaRPr>
          </a:p>
          <a:p>
            <a:endParaRPr lang="el-GR" sz="2000" b="1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lvl="1" indent="-342900">
              <a:buAutoNum type="arabicPeriod"/>
            </a:pPr>
            <a:r>
              <a:rPr lang="el-GR" sz="1600" dirty="0"/>
              <a:t>Ο Π/Υ δεν μπορεί να είναι μικρότερος των Πληρωμών</a:t>
            </a:r>
          </a:p>
          <a:p>
            <a:pPr lvl="1"/>
            <a:r>
              <a:rPr lang="el-GR" sz="1600" dirty="0"/>
              <a:t>      </a:t>
            </a:r>
            <a:r>
              <a:rPr lang="el-GR" sz="1600" dirty="0" err="1"/>
              <a:t>εναρίθμου</a:t>
            </a:r>
            <a:endParaRPr lang="el-GR" sz="1600" dirty="0"/>
          </a:p>
          <a:p>
            <a:pPr marL="342900" lvl="1" indent="-342900">
              <a:buAutoNum type="arabicPeriod"/>
            </a:pPr>
            <a:endParaRPr lang="el-GR" sz="1600" dirty="0"/>
          </a:p>
          <a:p>
            <a:pPr marL="342900" lvl="1" indent="-342900">
              <a:buFont typeface="+mj-lt"/>
              <a:buAutoNum type="arabicPeriod" startAt="2"/>
            </a:pPr>
            <a:r>
              <a:rPr lang="el-GR" sz="1600" dirty="0"/>
              <a:t>Η διαφορά Πληρωμών </a:t>
            </a:r>
            <a:r>
              <a:rPr lang="el-GR" sz="1600" dirty="0" err="1"/>
              <a:t>εναρίθμου</a:t>
            </a:r>
            <a:r>
              <a:rPr lang="el-GR" sz="1600" dirty="0"/>
              <a:t> </a:t>
            </a:r>
          </a:p>
          <a:p>
            <a:pPr lvl="1"/>
            <a:r>
              <a:rPr lang="el-GR" sz="1600" dirty="0"/>
              <a:t>      μείον </a:t>
            </a:r>
            <a:r>
              <a:rPr lang="el-GR" sz="1600" dirty="0" err="1"/>
              <a:t>Συν.Δημ.Δαπάνη</a:t>
            </a:r>
            <a:r>
              <a:rPr lang="el-GR" sz="1600" dirty="0"/>
              <a:t> του έργου στο ΤΔΠ </a:t>
            </a:r>
          </a:p>
          <a:p>
            <a:pPr lvl="1"/>
            <a:r>
              <a:rPr lang="el-GR" sz="1600" dirty="0"/>
              <a:t>      (βλ. πηγή χρηματοδότησης ΠΔΕ) </a:t>
            </a:r>
          </a:p>
          <a:p>
            <a:pPr lvl="1"/>
            <a:r>
              <a:rPr lang="el-GR" sz="1600" dirty="0"/>
              <a:t>      συμπληρώνεται στο  πεδίο </a:t>
            </a:r>
            <a:r>
              <a:rPr lang="el-GR" sz="1600" b="1" dirty="0"/>
              <a:t>Ποσό Επιστροφής </a:t>
            </a:r>
          </a:p>
          <a:p>
            <a:pPr lvl="1"/>
            <a:endParaRPr lang="el-GR" sz="1600" dirty="0"/>
          </a:p>
        </p:txBody>
      </p:sp>
      <p:sp>
        <p:nvSpPr>
          <p:cNvPr id="18" name="Ορθογώνιο 17"/>
          <p:cNvSpPr/>
          <p:nvPr/>
        </p:nvSpPr>
        <p:spPr>
          <a:xfrm>
            <a:off x="611560" y="483518"/>
            <a:ext cx="5868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+mj-lt"/>
                <a:ea typeface="Roboto Condensed"/>
                <a:cs typeface="Roboto Condensed"/>
              </a:rPr>
              <a:t>Απόφαση</a:t>
            </a:r>
            <a:r>
              <a:rPr lang="el-GR" dirty="0"/>
              <a:t> </a:t>
            </a:r>
            <a:r>
              <a:rPr lang="el-GR" sz="2000" b="1" dirty="0">
                <a:solidFill>
                  <a:srgbClr val="FFFFFF"/>
                </a:solidFill>
                <a:ea typeface="Roboto Condensed"/>
                <a:cs typeface="Roboto Condensed"/>
              </a:rPr>
              <a:t>Ένταξης/</a:t>
            </a:r>
            <a:r>
              <a:rPr lang="el-GR" sz="2000" dirty="0">
                <a:ea typeface="Roboto Condensed" panose="020B0604020202020204" charset="0"/>
              </a:rPr>
              <a:t> </a:t>
            </a:r>
          </a:p>
          <a:p>
            <a:r>
              <a:rPr lang="el-GR" sz="2000" b="1" dirty="0">
                <a:solidFill>
                  <a:srgbClr val="FFFFFF"/>
                </a:solidFill>
                <a:ea typeface="Roboto Condensed"/>
                <a:cs typeface="Roboto Condensed"/>
              </a:rPr>
              <a:t>Τροποποίησης</a:t>
            </a:r>
          </a:p>
          <a:p>
            <a:endParaRPr lang="el-GR" dirty="0"/>
          </a:p>
        </p:txBody>
      </p:sp>
      <p:grpSp>
        <p:nvGrpSpPr>
          <p:cNvPr id="19" name="Ομάδα 9"/>
          <p:cNvGrpSpPr/>
          <p:nvPr/>
        </p:nvGrpSpPr>
        <p:grpSpPr>
          <a:xfrm>
            <a:off x="3966620" y="547746"/>
            <a:ext cx="2549596" cy="329959"/>
            <a:chOff x="440614" y="658653"/>
            <a:chExt cx="1568356" cy="598992"/>
          </a:xfrm>
          <a:solidFill>
            <a:schemeClr val="bg1">
              <a:lumMod val="95000"/>
            </a:schemeClr>
          </a:solidFill>
        </p:grpSpPr>
        <p:sp>
          <p:nvSpPr>
            <p:cNvPr id="20" name="Στρογγυλεμένο ορθογώνιο 19"/>
            <p:cNvSpPr/>
            <p:nvPr/>
          </p:nvSpPr>
          <p:spPr>
            <a:xfrm>
              <a:off x="440614" y="658653"/>
              <a:ext cx="1568356" cy="588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Στρογγυλεμένο ορθογώνιο 4"/>
            <p:cNvSpPr/>
            <p:nvPr/>
          </p:nvSpPr>
          <p:spPr>
            <a:xfrm>
              <a:off x="449879" y="686635"/>
              <a:ext cx="1551127" cy="57101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i="1" kern="1200" dirty="0">
                  <a:solidFill>
                    <a:srgbClr val="DBA545"/>
                  </a:solidFill>
                </a:rPr>
                <a:t>Καρτέλα Β2. </a:t>
              </a:r>
              <a:r>
                <a:rPr lang="el-GR" sz="1600" b="1" i="1" kern="1200" dirty="0" err="1">
                  <a:solidFill>
                    <a:srgbClr val="DBA545"/>
                  </a:solidFill>
                </a:rPr>
                <a:t>Ενάριθμα</a:t>
              </a:r>
              <a:endParaRPr lang="el-GR" sz="1600" i="1" kern="1200" dirty="0"/>
            </a:p>
          </p:txBody>
        </p:sp>
      </p:grpSp>
      <p:pic>
        <p:nvPicPr>
          <p:cNvPr id="14" name="Εικόνα 13"/>
          <p:cNvPicPr/>
          <p:nvPr/>
        </p:nvPicPr>
        <p:blipFill rotWithShape="1">
          <a:blip r:embed="rId2"/>
          <a:srcRect l="32145" t="15283" r="31663" b="22432"/>
          <a:stretch/>
        </p:blipFill>
        <p:spPr bwMode="auto">
          <a:xfrm>
            <a:off x="5940152" y="1165920"/>
            <a:ext cx="3276364" cy="3348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308304" y="1527634"/>
            <a:ext cx="1656184" cy="504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588224" y="1851670"/>
            <a:ext cx="57606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6048164" y="3147814"/>
            <a:ext cx="234026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6156176" y="2202447"/>
            <a:ext cx="1368152" cy="3552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/>
          <p:cNvSpPr/>
          <p:nvPr/>
        </p:nvSpPr>
        <p:spPr>
          <a:xfrm>
            <a:off x="7594376" y="2208645"/>
            <a:ext cx="1384920" cy="3516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5076056" y="3435846"/>
            <a:ext cx="972108" cy="100811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7460704" y="1680034"/>
            <a:ext cx="1656184" cy="5040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Ευθύγραμμο βέλος σύνδεσης 22"/>
          <p:cNvCxnSpPr/>
          <p:nvPr/>
        </p:nvCxnSpPr>
        <p:spPr>
          <a:xfrm flipV="1">
            <a:off x="5364088" y="2410328"/>
            <a:ext cx="765762" cy="66547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48164" y="4047914"/>
            <a:ext cx="3068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Extrait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l-GR" sz="1000" b="1" dirty="0">
                <a:solidFill>
                  <a:srgbClr val="FF0000"/>
                </a:solidFill>
              </a:rPr>
              <a:t>επιστροφής /στοιχεία τεκμηρίωσης</a:t>
            </a: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 flipV="1">
            <a:off x="6129850" y="4294135"/>
            <a:ext cx="444564" cy="43785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3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sldNum" idx="15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0CD360B-C596-4A70-9C2A-55E8AE46A31E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16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91" name="Ορθογώνιο 9"/>
          <p:cNvSpPr/>
          <p:nvPr/>
        </p:nvSpPr>
        <p:spPr>
          <a:xfrm>
            <a:off x="503640" y="1599480"/>
            <a:ext cx="8172720" cy="289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Σύνολο Π/Υ εναρίθμων  </a:t>
            </a:r>
            <a:r>
              <a:rPr lang="el-GR" sz="2000" b="1" strike="noStrike" spc="-1" dirty="0">
                <a:solidFill>
                  <a:srgbClr val="4A7EBB"/>
                </a:solidFill>
                <a:latin typeface="Arial"/>
                <a:ea typeface="Arial"/>
              </a:rPr>
              <a:t>&lt;</a:t>
            </a: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  Β1. Συνολική ΔΔ για ΠΔΕ</a:t>
            </a:r>
            <a:r>
              <a:rPr lang="en-US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 (</a:t>
            </a:r>
            <a:r>
              <a:rPr lang="el-GR" sz="2000" b="0" strike="noStrike" spc="-1" dirty="0">
                <a:solidFill>
                  <a:srgbClr val="4A7EBB"/>
                </a:solidFill>
                <a:latin typeface="Arial"/>
                <a:ea typeface="Arial"/>
              </a:rPr>
              <a:t>από ΤΔΠ) ;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1" strike="noStrike" spc="-1" dirty="0">
                <a:solidFill>
                  <a:srgbClr val="808080"/>
                </a:solidFill>
                <a:latin typeface="Arial"/>
                <a:ea typeface="Arial"/>
              </a:rPr>
              <a:t>Πιθανά λάθη :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Α) η Συνολική ΔΔ για ΠΔΕ, στο ΤΔΠ - Χρηματοδότηση πράξης,  δεν είναι σωστά συμπληρωμένη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Β) κάποιες πληρωμές έγιναν από άλλο ενάριθμο. Θα πρέπει και αυτός να συμπληρωθεί στο Β2 ως μη ενεργός</a:t>
            </a:r>
            <a:endParaRPr lang="el-G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 dirty="0">
              <a:latin typeface="Arial"/>
            </a:endParaRPr>
          </a:p>
        </p:txBody>
      </p:sp>
      <p:sp>
        <p:nvSpPr>
          <p:cNvPr id="392" name="Ορθογώνιο 17"/>
          <p:cNvSpPr/>
          <p:nvPr/>
        </p:nvSpPr>
        <p:spPr>
          <a:xfrm>
            <a:off x="611640" y="483480"/>
            <a:ext cx="5868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93" name="Ομάδα 9"/>
          <p:cNvGrpSpPr/>
          <p:nvPr/>
        </p:nvGrpSpPr>
        <p:grpSpPr>
          <a:xfrm>
            <a:off x="3966480" y="547920"/>
            <a:ext cx="2549160" cy="329400"/>
            <a:chOff x="3966480" y="547920"/>
            <a:chExt cx="2549160" cy="329400"/>
          </a:xfrm>
        </p:grpSpPr>
        <p:sp>
          <p:nvSpPr>
            <p:cNvPr id="394" name="Στρογγυλεμένο ορθογώνιο 19"/>
            <p:cNvSpPr/>
            <p:nvPr/>
          </p:nvSpPr>
          <p:spPr>
            <a:xfrm>
              <a:off x="3966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95" name="Στρογγυλεμένο ορθογώνιο 4"/>
            <p:cNvSpPr/>
            <p:nvPr/>
          </p:nvSpPr>
          <p:spPr>
            <a:xfrm>
              <a:off x="3981600" y="56304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sldNum" idx="16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B2246BA9-D880-41E6-8907-186CBE46FFC5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17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98" name="Ορθογώνιο 17"/>
          <p:cNvSpPr/>
          <p:nvPr/>
        </p:nvSpPr>
        <p:spPr>
          <a:xfrm>
            <a:off x="611640" y="483480"/>
            <a:ext cx="5868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99" name="Ομάδα 9"/>
          <p:cNvGrpSpPr/>
          <p:nvPr/>
        </p:nvGrpSpPr>
        <p:grpSpPr>
          <a:xfrm>
            <a:off x="3966480" y="547920"/>
            <a:ext cx="2549160" cy="341280"/>
            <a:chOff x="3966480" y="547920"/>
            <a:chExt cx="2549160" cy="341280"/>
          </a:xfrm>
        </p:grpSpPr>
        <p:sp>
          <p:nvSpPr>
            <p:cNvPr id="400" name="Στρογγυλεμένο ορθογώνιο 19"/>
            <p:cNvSpPr/>
            <p:nvPr/>
          </p:nvSpPr>
          <p:spPr>
            <a:xfrm>
              <a:off x="3966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01" name="Στρογγυλεμένο ορθογώνιο 4"/>
            <p:cNvSpPr/>
            <p:nvPr/>
          </p:nvSpPr>
          <p:spPr>
            <a:xfrm>
              <a:off x="3994560" y="57492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Λίστα Εξέτασης</a:t>
              </a:r>
              <a:endParaRPr lang="el-GR" sz="1600" b="0" strike="noStrike" spc="-1">
                <a:latin typeface="Arial"/>
              </a:endParaRPr>
            </a:p>
          </p:txBody>
        </p:sp>
      </p:grpSp>
      <p:pic>
        <p:nvPicPr>
          <p:cNvPr id="402" name="Picture 2"/>
          <p:cNvPicPr/>
          <p:nvPr/>
        </p:nvPicPr>
        <p:blipFill>
          <a:blip r:embed="rId2"/>
          <a:srcRect l="3883" t="33507" r="1483" b="14085"/>
          <a:stretch/>
        </p:blipFill>
        <p:spPr>
          <a:xfrm>
            <a:off x="179640" y="1455480"/>
            <a:ext cx="878472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999000" y="308520"/>
            <a:ext cx="6768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: έγγραφο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Ορθογώνιο 11"/>
          <p:cNvSpPr/>
          <p:nvPr/>
        </p:nvSpPr>
        <p:spPr>
          <a:xfrm>
            <a:off x="552960" y="1388520"/>
            <a:ext cx="8267040" cy="25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Στο παραγόμενο έγγραφο αναγράφεται  το υπολογιζόμενο πεδίο : </a:t>
            </a:r>
            <a:r>
              <a:rPr lang="el-GR" sz="2000" b="0" strike="noStrike" spc="-1">
                <a:solidFill>
                  <a:srgbClr val="4A7EBB"/>
                </a:solidFill>
                <a:latin typeface="Calibri"/>
                <a:ea typeface="Arial"/>
              </a:rPr>
              <a:t>Συγχρηματοδοτούμενη Δημόσια Δαπάνη (προ περικοπής σε περίπτωση εγκεκριμένου ορίου χρηματοδότησης)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το πεδίο εκτυπώνεται και στο ΤΔΠ ολοκλήρωσης στο τμήμα Ζ σημείο 27 και είναι η Επιλέξιμη ΔΔ μειωμένη κατά τα ποσά των ΔΚΔ (εκτός κατηγορίας 2)</a:t>
            </a: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</p:txBody>
      </p:sp>
      <p:grpSp>
        <p:nvGrpSpPr>
          <p:cNvPr id="405" name="Google Shape;613;p37"/>
          <p:cNvGrpSpPr/>
          <p:nvPr/>
        </p:nvGrpSpPr>
        <p:grpSpPr>
          <a:xfrm>
            <a:off x="552960" y="558360"/>
            <a:ext cx="332640" cy="332640"/>
            <a:chOff x="552960" y="558360"/>
            <a:chExt cx="332640" cy="332640"/>
          </a:xfrm>
        </p:grpSpPr>
        <p:sp>
          <p:nvSpPr>
            <p:cNvPr id="406" name="Google Shape;614;p37"/>
            <p:cNvSpPr/>
            <p:nvPr/>
          </p:nvSpPr>
          <p:spPr>
            <a:xfrm>
              <a:off x="552960" y="74880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07" name="Google Shape;615;p37"/>
            <p:cNvSpPr/>
            <p:nvPr/>
          </p:nvSpPr>
          <p:spPr>
            <a:xfrm>
              <a:off x="752760" y="55836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08" name="Google Shape;616;p37"/>
            <p:cNvSpPr/>
            <p:nvPr/>
          </p:nvSpPr>
          <p:spPr>
            <a:xfrm>
              <a:off x="605160" y="60948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09" name="Google Shape;617;p37"/>
            <p:cNvSpPr/>
            <p:nvPr/>
          </p:nvSpPr>
          <p:spPr>
            <a:xfrm>
              <a:off x="710280" y="64080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10" name="Εικόνα 9"/>
          <p:cNvPicPr/>
          <p:nvPr/>
        </p:nvPicPr>
        <p:blipFill>
          <a:blip r:embed="rId2"/>
          <a:srcRect l="7234" t="50152" r="10650" b="16717"/>
          <a:stretch/>
        </p:blipFill>
        <p:spPr>
          <a:xfrm>
            <a:off x="683640" y="3651840"/>
            <a:ext cx="5583960" cy="1223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F42C5D-EAF3-4252-AE1F-25D26901F8D9}" type="slidenum">
              <a:t>18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999000" y="308520"/>
            <a:ext cx="6768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: Οριστικοποίηση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Ορθογώνιο 11"/>
          <p:cNvSpPr/>
          <p:nvPr/>
        </p:nvSpPr>
        <p:spPr>
          <a:xfrm>
            <a:off x="552960" y="1388520"/>
            <a:ext cx="8267040" cy="320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Με την Οριστικοποίηση της απόφασης </a:t>
            </a:r>
            <a:endParaRPr lang="el-GR" sz="2000" b="0" strike="noStrike" spc="-1">
              <a:latin typeface="Arial"/>
            </a:endParaRPr>
          </a:p>
          <a:p>
            <a:pPr marL="914400">
              <a:lnSpc>
                <a:spcPct val="100000"/>
              </a:lnSpc>
              <a:buNone/>
              <a:tabLst>
                <a:tab pos="0" algn="l"/>
              </a:tabLst>
            </a:pPr>
            <a:endParaRPr lang="el-GR" sz="2400" b="0" strike="noStrike" spc="-1">
              <a:latin typeface="Arial"/>
            </a:endParaRPr>
          </a:p>
          <a:p>
            <a:pPr marL="857160" lvl="1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  Η κατάσταση της Πράξης = Ολοκληρωμένη</a:t>
            </a:r>
            <a:endParaRPr lang="el-GR" sz="2000" b="0" strike="noStrike" spc="-1">
              <a:latin typeface="Arial"/>
            </a:endParaRPr>
          </a:p>
          <a:p>
            <a:pPr marL="914400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>
              <a:latin typeface="Arial"/>
            </a:endParaRPr>
          </a:p>
          <a:p>
            <a:pPr marL="97164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Γίνεται πρόταση στο </a:t>
            </a:r>
            <a:r>
              <a:rPr lang="en-US" sz="2000" b="0" strike="noStrike" spc="-1">
                <a:solidFill>
                  <a:srgbClr val="4A7EBB"/>
                </a:solidFill>
                <a:latin typeface="Arial"/>
                <a:ea typeface="Arial"/>
              </a:rPr>
              <a:t>e</a:t>
            </a: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ΠΔΕ για «κλείσιμο» </a:t>
            </a: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       των Ενεργών εναρίθμων</a:t>
            </a: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Η απόφαση ολοκλήρωσης δεν αναρτάται στην Διαύγεια</a:t>
            </a: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>
              <a:latin typeface="Arial"/>
            </a:endParaRPr>
          </a:p>
        </p:txBody>
      </p:sp>
      <p:grpSp>
        <p:nvGrpSpPr>
          <p:cNvPr id="413" name="Google Shape;613;p37"/>
          <p:cNvGrpSpPr/>
          <p:nvPr/>
        </p:nvGrpSpPr>
        <p:grpSpPr>
          <a:xfrm>
            <a:off x="552960" y="558360"/>
            <a:ext cx="332640" cy="332640"/>
            <a:chOff x="552960" y="558360"/>
            <a:chExt cx="332640" cy="332640"/>
          </a:xfrm>
        </p:grpSpPr>
        <p:sp>
          <p:nvSpPr>
            <p:cNvPr id="414" name="Google Shape;614;p37"/>
            <p:cNvSpPr/>
            <p:nvPr/>
          </p:nvSpPr>
          <p:spPr>
            <a:xfrm>
              <a:off x="552960" y="74880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15" name="Google Shape;615;p37"/>
            <p:cNvSpPr/>
            <p:nvPr/>
          </p:nvSpPr>
          <p:spPr>
            <a:xfrm>
              <a:off x="752760" y="55836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16" name="Google Shape;616;p37"/>
            <p:cNvSpPr/>
            <p:nvPr/>
          </p:nvSpPr>
          <p:spPr>
            <a:xfrm>
              <a:off x="605160" y="60948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17" name="Google Shape;617;p37"/>
            <p:cNvSpPr/>
            <p:nvPr/>
          </p:nvSpPr>
          <p:spPr>
            <a:xfrm>
              <a:off x="710280" y="64080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94C017B-AEDE-48B4-AECF-F53496E44F60}" type="slidenum">
              <a:t>19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Num" idx="5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DEB223D-892C-44A6-8212-C7B05D83F7BC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286" name="4 - Ορθογώνιο"/>
          <p:cNvSpPr/>
          <p:nvPr/>
        </p:nvSpPr>
        <p:spPr>
          <a:xfrm>
            <a:off x="24480" y="2882880"/>
            <a:ext cx="547236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4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    </a:t>
            </a:r>
          </a:p>
          <a:p>
            <a:pPr>
              <a:lnSpc>
                <a:spcPct val="100000"/>
              </a:lnSpc>
              <a:buNone/>
            </a:pPr>
            <a:r>
              <a:rPr lang="el-GR" sz="24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Ολοκλήρωση Πράξης : </a:t>
            </a: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400" b="1" strike="noStrike" spc="-1" dirty="0">
                <a:solidFill>
                  <a:srgbClr val="FFFFFF"/>
                </a:solidFill>
                <a:latin typeface="Arial"/>
                <a:ea typeface="Roboto Condensed"/>
              </a:rPr>
              <a:t> 	Απόφαση Ολοκλήρωσης</a:t>
            </a:r>
            <a:endParaRPr lang="el-GR" sz="2400" b="0" strike="noStrike" spc="-1" dirty="0">
              <a:latin typeface="Arial"/>
            </a:endParaRPr>
          </a:p>
        </p:txBody>
      </p:sp>
      <p:sp>
        <p:nvSpPr>
          <p:cNvPr id="287" name="Google Shape;224;p14"/>
          <p:cNvSpPr/>
          <p:nvPr/>
        </p:nvSpPr>
        <p:spPr>
          <a:xfrm>
            <a:off x="503640" y="9720"/>
            <a:ext cx="2181240" cy="313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8000" b="1" strike="noStrike" spc="-1">
                <a:solidFill>
                  <a:srgbClr val="3F5378"/>
                </a:solidFill>
                <a:latin typeface="Roboto Condensed"/>
                <a:ea typeface="Roboto Condensed"/>
              </a:rPr>
              <a:t>3.11</a:t>
            </a:r>
            <a:endParaRPr lang="el-GR" sz="8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999000" y="308520"/>
            <a:ext cx="6768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: Ορθή επανάληψη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Ορθογώνιο 11"/>
          <p:cNvSpPr/>
          <p:nvPr/>
        </p:nvSpPr>
        <p:spPr>
          <a:xfrm>
            <a:off x="885960" y="1711800"/>
            <a:ext cx="7970040" cy="191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Όπως σε όλες τις αποφάσεις υποστηρίζεται η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4A7EBB"/>
                </a:solidFill>
                <a:latin typeface="Arial"/>
                <a:ea typeface="Arial"/>
              </a:rPr>
              <a:t> Ορθή επανάληψη (κατηγορία έκδοσης)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ως νέα έκδοση της Απόφασης Ολοκλήρωσης</a:t>
            </a:r>
            <a:endParaRPr lang="el-GR" sz="2000" b="0" strike="noStrike" spc="-1">
              <a:latin typeface="Arial"/>
            </a:endParaRPr>
          </a:p>
          <a:p>
            <a:pPr marL="914400">
              <a:lnSpc>
                <a:spcPct val="100000"/>
              </a:lnSpc>
              <a:buNone/>
              <a:tabLst>
                <a:tab pos="0" algn="l"/>
              </a:tabLst>
            </a:pPr>
            <a:endParaRPr lang="el-GR" sz="2000" b="0" strike="noStrike" spc="-1">
              <a:latin typeface="Arial"/>
            </a:endParaRPr>
          </a:p>
        </p:txBody>
      </p:sp>
      <p:grpSp>
        <p:nvGrpSpPr>
          <p:cNvPr id="420" name="Google Shape;613;p37"/>
          <p:cNvGrpSpPr/>
          <p:nvPr/>
        </p:nvGrpSpPr>
        <p:grpSpPr>
          <a:xfrm>
            <a:off x="552960" y="558360"/>
            <a:ext cx="332640" cy="332640"/>
            <a:chOff x="552960" y="558360"/>
            <a:chExt cx="332640" cy="332640"/>
          </a:xfrm>
        </p:grpSpPr>
        <p:sp>
          <p:nvSpPr>
            <p:cNvPr id="421" name="Google Shape;614;p37"/>
            <p:cNvSpPr/>
            <p:nvPr/>
          </p:nvSpPr>
          <p:spPr>
            <a:xfrm>
              <a:off x="552960" y="74880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22" name="Google Shape;615;p37"/>
            <p:cNvSpPr/>
            <p:nvPr/>
          </p:nvSpPr>
          <p:spPr>
            <a:xfrm>
              <a:off x="752760" y="55836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23" name="Google Shape;616;p37"/>
            <p:cNvSpPr/>
            <p:nvPr/>
          </p:nvSpPr>
          <p:spPr>
            <a:xfrm>
              <a:off x="605160" y="60948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24" name="Google Shape;617;p37"/>
            <p:cNvSpPr/>
            <p:nvPr/>
          </p:nvSpPr>
          <p:spPr>
            <a:xfrm>
              <a:off x="710280" y="64080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86572D-9CA3-4A79-BA6A-953640DC1459}" type="slidenum">
              <a:t>20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ldNum" idx="17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89807B0-58E8-43D4-9333-E03261C4C76A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21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27" name="Ορθογώνιο 9"/>
          <p:cNvSpPr/>
          <p:nvPr/>
        </p:nvSpPr>
        <p:spPr>
          <a:xfrm>
            <a:off x="611640" y="1928160"/>
            <a:ext cx="7547400" cy="17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Τέλος ενότητας - Ερωτήσεις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l-GR" sz="1600" b="0" strike="noStrike" spc="-1">
              <a:latin typeface="Arial"/>
            </a:endParaRPr>
          </a:p>
        </p:txBody>
      </p:sp>
      <p:sp>
        <p:nvSpPr>
          <p:cNvPr id="428" name="Ορθογώνιο 17"/>
          <p:cNvSpPr/>
          <p:nvPr/>
        </p:nvSpPr>
        <p:spPr>
          <a:xfrm>
            <a:off x="755640" y="48348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 Ολοκλήρωσης</a:t>
            </a:r>
            <a:endParaRPr lang="el-GR" sz="2000" b="0" strike="noStrike" spc="-1">
              <a:latin typeface="Arial"/>
            </a:endParaRPr>
          </a:p>
        </p:txBody>
      </p:sp>
      <p:pic>
        <p:nvPicPr>
          <p:cNvPr id="429" name="Picture 5"/>
          <p:cNvPicPr/>
          <p:nvPr/>
        </p:nvPicPr>
        <p:blipFill>
          <a:blip r:embed="rId2"/>
          <a:stretch/>
        </p:blipFill>
        <p:spPr>
          <a:xfrm>
            <a:off x="4500000" y="1471680"/>
            <a:ext cx="1439640" cy="183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2" descr="Image result for picture for ending presentation thank you"/>
          <p:cNvPicPr/>
          <p:nvPr/>
        </p:nvPicPr>
        <p:blipFill>
          <a:blip r:embed="rId2"/>
          <a:stretch/>
        </p:blipFill>
        <p:spPr>
          <a:xfrm>
            <a:off x="2303640" y="1167480"/>
            <a:ext cx="4285800" cy="3352320"/>
          </a:xfrm>
          <a:prstGeom prst="rect">
            <a:avLst/>
          </a:prstGeom>
          <a:ln w="0">
            <a:noFill/>
          </a:ln>
        </p:spPr>
      </p:pic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Ευχαριστούμε για την προσοχή σας 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32" name="Google Shape;613;p37"/>
          <p:cNvGrpSpPr/>
          <p:nvPr/>
        </p:nvGrpSpPr>
        <p:grpSpPr>
          <a:xfrm>
            <a:off x="107640" y="411480"/>
            <a:ext cx="332280" cy="332640"/>
            <a:chOff x="107640" y="411480"/>
            <a:chExt cx="332280" cy="332640"/>
          </a:xfrm>
        </p:grpSpPr>
        <p:sp>
          <p:nvSpPr>
            <p:cNvPr id="433" name="Google Shape;614;p37"/>
            <p:cNvSpPr/>
            <p:nvPr/>
          </p:nvSpPr>
          <p:spPr>
            <a:xfrm>
              <a:off x="107640" y="60192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34" name="Google Shape;615;p37"/>
            <p:cNvSpPr/>
            <p:nvPr/>
          </p:nvSpPr>
          <p:spPr>
            <a:xfrm>
              <a:off x="307080" y="41148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35" name="Google Shape;616;p37"/>
            <p:cNvSpPr/>
            <p:nvPr/>
          </p:nvSpPr>
          <p:spPr>
            <a:xfrm>
              <a:off x="159480" y="46260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36" name="Google Shape;617;p37"/>
            <p:cNvSpPr/>
            <p:nvPr/>
          </p:nvSpPr>
          <p:spPr>
            <a:xfrm>
              <a:off x="264600" y="49392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1331640" y="392400"/>
            <a:ext cx="6768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: Δημιουργία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Ορθογώνιο 11"/>
          <p:cNvSpPr/>
          <p:nvPr/>
        </p:nvSpPr>
        <p:spPr>
          <a:xfrm>
            <a:off x="552960" y="1538640"/>
            <a:ext cx="8124120" cy="283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000000"/>
                </a:solidFill>
                <a:latin typeface="Arial"/>
                <a:ea typeface="Arial"/>
              </a:rPr>
              <a:t>Για όλες τις Αποφάσεις 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(και Επιχειρηματικότητας)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από την «Παρακολούθηση»</a:t>
            </a:r>
            <a:r>
              <a:rPr lang="el-GR" sz="20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επιλέγουμε</a:t>
            </a:r>
            <a:r>
              <a:rPr lang="el-GR" sz="2000" b="0" strike="noStrike" spc="-1">
                <a:solidFill>
                  <a:srgbClr val="000000"/>
                </a:solidFill>
                <a:latin typeface="Arial"/>
                <a:ea typeface="Arial"/>
              </a:rPr>
              <a:t> :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</a:pP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Απόφαση Ολοκλήρωσης (3.11)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</a:pP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Δημιουργία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70C0"/>
              </a:buClr>
              <a:buFont typeface="Arial"/>
              <a:buAutoNum type="arabicPeriod"/>
            </a:pP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Δημιουργία Νέας έκδοσης </a:t>
            </a:r>
            <a:endParaRPr lang="el-GR" sz="2000" b="0" strike="noStrike" spc="-1">
              <a:latin typeface="Arial"/>
            </a:endParaRPr>
          </a:p>
          <a:p>
            <a:pPr marL="446400"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από την ισχύουσα Απόφαση (ένταξης/τροποποίησης)</a:t>
            </a:r>
            <a:endParaRPr lang="el-GR" sz="2000" b="0" strike="noStrike" spc="-1">
              <a:latin typeface="Arial"/>
            </a:endParaRPr>
          </a:p>
        </p:txBody>
      </p:sp>
      <p:grpSp>
        <p:nvGrpSpPr>
          <p:cNvPr id="290" name="Google Shape;613;p37"/>
          <p:cNvGrpSpPr/>
          <p:nvPr/>
        </p:nvGrpSpPr>
        <p:grpSpPr>
          <a:xfrm>
            <a:off x="552960" y="558360"/>
            <a:ext cx="332640" cy="332640"/>
            <a:chOff x="552960" y="558360"/>
            <a:chExt cx="332640" cy="332640"/>
          </a:xfrm>
        </p:grpSpPr>
        <p:sp>
          <p:nvSpPr>
            <p:cNvPr id="291" name="Google Shape;614;p37"/>
            <p:cNvSpPr/>
            <p:nvPr/>
          </p:nvSpPr>
          <p:spPr>
            <a:xfrm>
              <a:off x="552960" y="74880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92" name="Google Shape;615;p37"/>
            <p:cNvSpPr/>
            <p:nvPr/>
          </p:nvSpPr>
          <p:spPr>
            <a:xfrm>
              <a:off x="752760" y="55836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93" name="Google Shape;616;p37"/>
            <p:cNvSpPr/>
            <p:nvPr/>
          </p:nvSpPr>
          <p:spPr>
            <a:xfrm>
              <a:off x="605160" y="60948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94" name="Google Shape;617;p37"/>
            <p:cNvSpPr/>
            <p:nvPr/>
          </p:nvSpPr>
          <p:spPr>
            <a:xfrm>
              <a:off x="710280" y="64080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5099648-4CD8-4986-A6B9-8C4B55929AEE}" type="slidenum">
              <a:t>3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11640" y="195480"/>
            <a:ext cx="52581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–Τμήμα Α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ldNum" idx="6"/>
          </p:nvPr>
        </p:nvSpPr>
        <p:spPr>
          <a:xfrm>
            <a:off x="7617960" y="463644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33CA5EE-21C5-4351-9CA5-EEEE2C25A147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4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503640" y="1023480"/>
            <a:ext cx="7920360" cy="3636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601"/>
              </a:spcBef>
              <a:buClr>
                <a:srgbClr val="C7D3E6"/>
              </a:buClr>
              <a:buFont typeface="Roboto Condensed Light"/>
              <a:buChar char="▰"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Τμήμα Α  : στα Γενικά Στοιχεία </a:t>
            </a:r>
            <a:r>
              <a:rPr lang="el-GR" sz="2000" b="1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2 πεδία 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απαιτούν προσοχή: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7632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80880">
              <a:lnSpc>
                <a:spcPct val="100000"/>
              </a:lnSpc>
              <a:spcBef>
                <a:spcPts val="601"/>
              </a:spcBef>
              <a:buClr>
                <a:srgbClr val="C7D3E6"/>
              </a:buClr>
              <a:buFont typeface="Roboto Condensed Light"/>
              <a:buChar char="▰"/>
              <a:tabLst>
                <a:tab pos="0" algn="l"/>
              </a:tabLst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Αν υπάρχει </a:t>
            </a:r>
            <a:r>
              <a:rPr lang="el-GR" sz="2000" b="1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Οικονομική Εκκρεμότητα </a:t>
            </a:r>
            <a:r>
              <a:rPr lang="el-GR" sz="2000" b="1" u="sng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από το ΠΔΕ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, συμπληρώνεται το εκτιμώμενο ποσό στον ενεργό </a:t>
            </a:r>
            <a:r>
              <a:rPr lang="el-GR" sz="2000" b="0" strike="noStrike" spc="-1" dirty="0" err="1">
                <a:solidFill>
                  <a:srgbClr val="263248"/>
                </a:solidFill>
                <a:latin typeface="Calibri"/>
                <a:ea typeface="Roboto Condensed Light"/>
              </a:rPr>
              <a:t>ενάριθμο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 στο Β2</a:t>
            </a: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l-GR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Εικόνα 6"/>
          <p:cNvPicPr/>
          <p:nvPr/>
        </p:nvPicPr>
        <p:blipFill>
          <a:blip r:embed="rId2"/>
          <a:stretch/>
        </p:blipFill>
        <p:spPr>
          <a:xfrm>
            <a:off x="1079640" y="1815840"/>
            <a:ext cx="6084360" cy="1475640"/>
          </a:xfrm>
          <a:prstGeom prst="rect">
            <a:avLst/>
          </a:prstGeom>
          <a:ln w="0">
            <a:noFill/>
          </a:ln>
        </p:spPr>
      </p:pic>
      <p:sp>
        <p:nvSpPr>
          <p:cNvPr id="299" name="Ορθογώνιο 7"/>
          <p:cNvSpPr/>
          <p:nvPr/>
        </p:nvSpPr>
        <p:spPr>
          <a:xfrm>
            <a:off x="1079640" y="2931840"/>
            <a:ext cx="3042000" cy="359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331640" y="392400"/>
            <a:ext cx="6768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 Ολοκλήρωσης : Προϋποθέσεις</a:t>
            </a:r>
            <a:endParaRPr lang="el-G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Ορθογώνιο 11"/>
          <p:cNvSpPr/>
          <p:nvPr/>
        </p:nvSpPr>
        <p:spPr>
          <a:xfrm>
            <a:off x="71640" y="1265040"/>
            <a:ext cx="8064360" cy="302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440"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Σημαντικές  Προϋποθέσεις Απόφασης  ολοκλήρωσης :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2000" b="0" strike="noStrike" spc="-1">
              <a:latin typeface="Arial"/>
            </a:endParaRPr>
          </a:p>
          <a:p>
            <a:pPr marL="97164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συμφωνία ΤΔΥ </a:t>
            </a:r>
            <a:r>
              <a:rPr lang="el-GR" sz="1600" b="1" strike="noStrike" spc="-1">
                <a:solidFill>
                  <a:srgbClr val="4A7EBB"/>
                </a:solidFill>
                <a:latin typeface="Arial"/>
                <a:ea typeface="Arial"/>
              </a:rPr>
              <a:t>(Συνολική και Επιλέξιμη ΔΔ) </a:t>
            </a:r>
            <a:endParaRPr lang="el-GR" sz="16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</a:pP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	  με τα ΔΔΔ </a:t>
            </a:r>
            <a:r>
              <a:rPr lang="el-GR" sz="1600" b="1" strike="noStrike" spc="-1">
                <a:solidFill>
                  <a:srgbClr val="4A7EBB"/>
                </a:solidFill>
                <a:latin typeface="Arial"/>
                <a:ea typeface="Arial"/>
              </a:rPr>
              <a:t>(Ποσό Υποέργου και Αποδεκτό) </a:t>
            </a:r>
            <a:endParaRPr lang="el-GR" sz="16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</a:pPr>
            <a:r>
              <a:rPr lang="el-GR" sz="1600" b="1" strike="noStrike" spc="-1">
                <a:solidFill>
                  <a:srgbClr val="4A7EBB"/>
                </a:solidFill>
                <a:latin typeface="Arial"/>
                <a:ea typeface="Arial"/>
              </a:rPr>
              <a:t>       </a:t>
            </a:r>
            <a:r>
              <a:rPr lang="en-US" sz="1600" b="1" strike="noStrike" spc="-1">
                <a:solidFill>
                  <a:srgbClr val="4A7EBB"/>
                </a:solidFill>
                <a:latin typeface="Arial"/>
                <a:ea typeface="Arial"/>
              </a:rPr>
              <a:t> </a:t>
            </a:r>
            <a:r>
              <a:rPr lang="el-GR" sz="1600" b="1" strike="noStrike" spc="-1">
                <a:solidFill>
                  <a:srgbClr val="4A7EBB"/>
                </a:solidFill>
                <a:latin typeface="Arial"/>
                <a:ea typeface="Arial"/>
              </a:rPr>
              <a:t> </a:t>
            </a:r>
            <a:r>
              <a:rPr lang="el-GR" sz="1050" b="1" strike="noStrike" spc="-1">
                <a:solidFill>
                  <a:srgbClr val="4A7EBB"/>
                </a:solidFill>
                <a:latin typeface="Arial"/>
                <a:ea typeface="Arial"/>
              </a:rPr>
              <a:t>συμπεριλαμβάνονται οι διορθώσεις  των ΔΚΔ κατηγορίας 2</a:t>
            </a:r>
            <a:r>
              <a:rPr lang="en-US" sz="1050" b="1" strike="noStrike" spc="-1">
                <a:solidFill>
                  <a:srgbClr val="4A7EBB"/>
                </a:solidFill>
                <a:latin typeface="Arial"/>
                <a:ea typeface="Arial"/>
              </a:rPr>
              <a:t> </a:t>
            </a:r>
            <a:endParaRPr lang="el-GR" sz="105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</a:pPr>
            <a:r>
              <a:rPr lang="el-GR" sz="1050" b="1" strike="noStrike" spc="-1">
                <a:solidFill>
                  <a:srgbClr val="4A7EBB"/>
                </a:solidFill>
                <a:latin typeface="Arial"/>
                <a:ea typeface="Arial"/>
              </a:rPr>
              <a:t>       </a:t>
            </a:r>
            <a:r>
              <a:rPr lang="en-US" sz="1050" b="1" strike="noStrike" spc="-1">
                <a:solidFill>
                  <a:srgbClr val="4A7EBB"/>
                </a:solidFill>
                <a:latin typeface="Arial"/>
                <a:ea typeface="Arial"/>
              </a:rPr>
              <a:t>     </a:t>
            </a:r>
            <a:r>
              <a:rPr lang="el-GR" sz="1050" b="1" strike="noStrike" spc="-1">
                <a:solidFill>
                  <a:srgbClr val="4A7EBB"/>
                </a:solidFill>
                <a:latin typeface="Arial"/>
                <a:ea typeface="Arial"/>
              </a:rPr>
              <a:t> </a:t>
            </a:r>
            <a:r>
              <a:rPr lang="en-US" sz="1050" b="1" strike="noStrike" spc="-1">
                <a:solidFill>
                  <a:srgbClr val="4A7EBB"/>
                </a:solidFill>
                <a:latin typeface="Arial"/>
                <a:ea typeface="Arial"/>
              </a:rPr>
              <a:t>(</a:t>
            </a:r>
            <a:r>
              <a:rPr lang="el-GR" sz="1050" b="1" strike="noStrike" spc="-1">
                <a:solidFill>
                  <a:srgbClr val="4A7EBB"/>
                </a:solidFill>
                <a:latin typeface="Arial"/>
                <a:ea typeface="Arial"/>
              </a:rPr>
              <a:t>αγνοούμε  τα υπόλοιπα  ΔΚΔ)</a:t>
            </a:r>
            <a:r>
              <a:rPr lang="el-GR" sz="105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105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(αναφορά 3.4.1  Οικονομικά Στοιχεία Υποέργων)</a:t>
            </a:r>
            <a:endParaRPr lang="el-GR" sz="1050" b="0" strike="noStrike" spc="-1">
              <a:latin typeface="Arial"/>
            </a:endParaRPr>
          </a:p>
          <a:p>
            <a:pPr marL="971640" indent="-457200">
              <a:lnSpc>
                <a:spcPct val="100000"/>
              </a:lnSpc>
              <a:buNone/>
              <a:tabLst>
                <a:tab pos="0" algn="l"/>
              </a:tabLst>
            </a:pPr>
            <a:endParaRPr lang="el-GR" sz="1600" b="0" strike="noStrike" spc="-1">
              <a:latin typeface="Arial"/>
            </a:endParaRPr>
          </a:p>
          <a:p>
            <a:pPr marL="97164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ΤΔΠ </a:t>
            </a:r>
            <a:r>
              <a:rPr lang="en-US" sz="1800" b="1" strike="noStrike" spc="-1">
                <a:solidFill>
                  <a:srgbClr val="4A7EBB"/>
                </a:solidFill>
                <a:latin typeface="Arial"/>
                <a:ea typeface="Arial"/>
              </a:rPr>
              <a:t>(</a:t>
            </a: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Ολοκλήρωσης</a:t>
            </a:r>
            <a:r>
              <a:rPr lang="en-US" sz="1800" b="1" strike="noStrike" spc="-1">
                <a:solidFill>
                  <a:srgbClr val="4A7EBB"/>
                </a:solidFill>
                <a:latin typeface="Arial"/>
                <a:ea typeface="Arial"/>
              </a:rPr>
              <a:t>) </a:t>
            </a: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ελεγμένο / εγκεκριμένο</a:t>
            </a:r>
            <a:endParaRPr lang="el-GR" sz="1800" b="0" strike="noStrike" spc="-1">
              <a:latin typeface="Arial"/>
            </a:endParaRPr>
          </a:p>
          <a:p>
            <a:pPr marL="514440">
              <a:lnSpc>
                <a:spcPct val="100000"/>
              </a:lnSpc>
              <a:buNone/>
              <a:tabLst>
                <a:tab pos="0" algn="l"/>
              </a:tabLst>
            </a:pPr>
            <a:endParaRPr lang="el-GR" sz="1800" b="0" strike="noStrike" spc="-1">
              <a:latin typeface="Arial"/>
            </a:endParaRPr>
          </a:p>
          <a:p>
            <a:pPr marL="97164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l-GR" sz="1800" b="1" strike="noStrike" spc="-1">
                <a:solidFill>
                  <a:srgbClr val="4A7EBB"/>
                </a:solidFill>
                <a:latin typeface="Arial"/>
                <a:ea typeface="Arial"/>
              </a:rPr>
              <a:t>Μηδενικά Υπόλοιπα στους εναρίθμους για πληρωμή</a:t>
            </a:r>
            <a:endParaRPr lang="el-GR" sz="1800" b="0" strike="noStrike" spc="-1">
              <a:latin typeface="Arial"/>
            </a:endParaRPr>
          </a:p>
        </p:txBody>
      </p:sp>
      <p:grpSp>
        <p:nvGrpSpPr>
          <p:cNvPr id="302" name="Google Shape;613;p37"/>
          <p:cNvGrpSpPr/>
          <p:nvPr/>
        </p:nvGrpSpPr>
        <p:grpSpPr>
          <a:xfrm>
            <a:off x="552960" y="558360"/>
            <a:ext cx="332640" cy="332640"/>
            <a:chOff x="552960" y="558360"/>
            <a:chExt cx="332640" cy="332640"/>
          </a:xfrm>
        </p:grpSpPr>
        <p:sp>
          <p:nvSpPr>
            <p:cNvPr id="303" name="Google Shape;614;p37"/>
            <p:cNvSpPr/>
            <p:nvPr/>
          </p:nvSpPr>
          <p:spPr>
            <a:xfrm>
              <a:off x="552960" y="748800"/>
              <a:ext cx="142200" cy="14220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4" name="Google Shape;615;p37"/>
            <p:cNvSpPr/>
            <p:nvPr/>
          </p:nvSpPr>
          <p:spPr>
            <a:xfrm>
              <a:off x="752760" y="558360"/>
              <a:ext cx="132840" cy="13284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5" name="Google Shape;616;p37"/>
            <p:cNvSpPr/>
            <p:nvPr/>
          </p:nvSpPr>
          <p:spPr>
            <a:xfrm>
              <a:off x="605160" y="609480"/>
              <a:ext cx="229320" cy="22932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06" name="Google Shape;617;p37"/>
            <p:cNvSpPr/>
            <p:nvPr/>
          </p:nvSpPr>
          <p:spPr>
            <a:xfrm>
              <a:off x="710280" y="640800"/>
              <a:ext cx="37440" cy="3744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>
              <a:solidFill>
                <a:srgbClr val="FF98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DDF987-21B0-45FC-A1EF-8AD3E899A7FD}" type="slidenum">
              <a:t>5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sldNum" idx="7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5E435E5-B3BD-43AB-AEB0-9311B1C34CB4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6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09" name="Ορθογώνιο 17"/>
          <p:cNvSpPr/>
          <p:nvPr/>
        </p:nvSpPr>
        <p:spPr>
          <a:xfrm>
            <a:off x="611640" y="527040"/>
            <a:ext cx="6300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 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sp>
        <p:nvSpPr>
          <p:cNvPr id="310" name="TextBox 30"/>
          <p:cNvSpPr/>
          <p:nvPr/>
        </p:nvSpPr>
        <p:spPr>
          <a:xfrm>
            <a:off x="276480" y="1311480"/>
            <a:ext cx="4971960" cy="405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Πράξη με ποσό Διοικητικής επαλήθευσης 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1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Τμήμα Β1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Μη επιλέξιμη ΔΔ ΠΔΕ :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περιλαμβάνει το ποσό Διοικητικής Επαλήθευσης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1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Τμήμα Β2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Μη επιλέξιμος Π/Υ εναρίθμου :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u="sng" strike="noStrike" spc="-1" dirty="0">
                <a:solidFill>
                  <a:srgbClr val="263248"/>
                </a:solidFill>
                <a:uFillTx/>
                <a:latin typeface="Calibri"/>
                <a:ea typeface="Roboto Condensed Light"/>
              </a:rPr>
              <a:t>Δεν περιλαμβάνει 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το ποσό Διοικητικής Επαλήθευσης (μόνο άρθρο 33)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</p:txBody>
      </p:sp>
      <p:pic>
        <p:nvPicPr>
          <p:cNvPr id="311" name="Εικόνα 11"/>
          <p:cNvPicPr/>
          <p:nvPr/>
        </p:nvPicPr>
        <p:blipFill>
          <a:blip r:embed="rId2"/>
          <a:srcRect l="29996" t="19353" r="30362" b="33757"/>
          <a:stretch/>
        </p:blipFill>
        <p:spPr>
          <a:xfrm>
            <a:off x="5059800" y="1419480"/>
            <a:ext cx="3824640" cy="250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Num" idx="8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F5F9F95-FC84-4A80-B9B8-A81C8A5B911A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7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14" name="Ορθογώνιο 17"/>
          <p:cNvSpPr/>
          <p:nvPr/>
        </p:nvSpPr>
        <p:spPr>
          <a:xfrm>
            <a:off x="611640" y="527040"/>
            <a:ext cx="6300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 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15" name="Ομάδα 9"/>
          <p:cNvGrpSpPr/>
          <p:nvPr/>
        </p:nvGrpSpPr>
        <p:grpSpPr>
          <a:xfrm>
            <a:off x="3930480" y="611280"/>
            <a:ext cx="2549160" cy="323640"/>
            <a:chOff x="3930480" y="611280"/>
            <a:chExt cx="2549160" cy="323640"/>
          </a:xfrm>
        </p:grpSpPr>
        <p:sp>
          <p:nvSpPr>
            <p:cNvPr id="316" name="Στρογγυλεμένο ορθογώνιο 19"/>
            <p:cNvSpPr/>
            <p:nvPr/>
          </p:nvSpPr>
          <p:spPr>
            <a:xfrm>
              <a:off x="3930480" y="61128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17" name="Στρογγυλεμένο ορθογώνιο 4"/>
            <p:cNvSpPr/>
            <p:nvPr/>
          </p:nvSpPr>
          <p:spPr>
            <a:xfrm>
              <a:off x="3958560" y="61128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ΓΕΝΙΚΑ</a:t>
              </a:r>
              <a:endParaRPr lang="el-GR" sz="1600" b="0" strike="noStrike" spc="-1">
                <a:latin typeface="Arial"/>
              </a:endParaRPr>
            </a:p>
          </p:txBody>
        </p:sp>
      </p:grpSp>
      <p:sp>
        <p:nvSpPr>
          <p:cNvPr id="318" name="TextBox 30"/>
          <p:cNvSpPr/>
          <p:nvPr/>
        </p:nvSpPr>
        <p:spPr>
          <a:xfrm>
            <a:off x="276480" y="1419480"/>
            <a:ext cx="8183880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Στοιχεία ΠΔΕ : </a:t>
            </a: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816480" lvl="5" indent="-45720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Ενεργοί </a:t>
            </a:r>
            <a:r>
              <a:rPr lang="el-GR" sz="2000" b="0" strike="noStrike" spc="-1" dirty="0" err="1">
                <a:solidFill>
                  <a:srgbClr val="263248"/>
                </a:solidFill>
                <a:latin typeface="Calibri"/>
                <a:ea typeface="Roboto Condensed Light"/>
              </a:rPr>
              <a:t>ενάριθμοι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  </a:t>
            </a:r>
            <a:r>
              <a:rPr lang="el-GR" sz="2000" spc="-1" dirty="0">
                <a:solidFill>
                  <a:srgbClr val="263248"/>
                </a:solidFill>
                <a:latin typeface="Calibri"/>
                <a:ea typeface="Roboto Condensed Light"/>
              </a:rPr>
              <a:t>(*)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              </a:t>
            </a:r>
            <a:r>
              <a:rPr lang="el-GR" sz="2000" b="0" strike="noStrike" spc="-1" dirty="0">
                <a:solidFill>
                  <a:srgbClr val="0070C0"/>
                </a:solidFill>
                <a:latin typeface="Calibri"/>
                <a:ea typeface="Roboto Condensed Light"/>
              </a:rPr>
              <a:t>«κλείνουν» με πρόταση στο </a:t>
            </a:r>
            <a:r>
              <a:rPr lang="en-US" sz="2000" b="0" strike="noStrike" spc="-1" dirty="0">
                <a:solidFill>
                  <a:srgbClr val="0070C0"/>
                </a:solidFill>
                <a:latin typeface="Calibri"/>
                <a:ea typeface="Roboto Condensed Light"/>
              </a:rPr>
              <a:t>e</a:t>
            </a:r>
            <a:r>
              <a:rPr lang="el-GR" sz="2000" b="0" strike="noStrike" spc="-1" dirty="0">
                <a:solidFill>
                  <a:srgbClr val="0070C0"/>
                </a:solidFill>
                <a:latin typeface="Calibri"/>
                <a:ea typeface="Roboto Condensed Light"/>
              </a:rPr>
              <a:t>ΠΔΕ όπου </a:t>
            </a:r>
            <a:r>
              <a:rPr lang="el-GR" sz="2000" b="1" strike="noStrike" spc="-1" dirty="0">
                <a:solidFill>
                  <a:srgbClr val="0070C0"/>
                </a:solidFill>
                <a:latin typeface="Calibri"/>
                <a:ea typeface="Roboto Condensed Light"/>
              </a:rPr>
              <a:t>Π/Υ = Πληρωμές </a:t>
            </a:r>
            <a:endParaRPr lang="el-GR" sz="2000" b="1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endParaRPr lang="el-GR" sz="2000" b="0" strike="noStrike" spc="-1" dirty="0">
              <a:latin typeface="Arial"/>
            </a:endParaRPr>
          </a:p>
          <a:p>
            <a:pPr marL="359280"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333333"/>
                </a:solidFill>
                <a:latin typeface="Calibri"/>
                <a:ea typeface="Roboto Condensed Light"/>
              </a:rPr>
              <a:t>2.    </a:t>
            </a: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Απαιτείται συμφωνία  μεταξύ </a:t>
            </a:r>
            <a:endParaRPr lang="el-GR" sz="2000" b="0" strike="noStrike" spc="-1" dirty="0">
              <a:latin typeface="Arial"/>
            </a:endParaRPr>
          </a:p>
          <a:p>
            <a:pPr marL="1062000" lvl="6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ποσών  ΤΔΠ (ΤΔΥ/ΔΔΔ)   και</a:t>
            </a:r>
            <a:endParaRPr lang="el-GR" sz="2000" b="0" strike="noStrike" spc="-1" dirty="0">
              <a:latin typeface="Arial"/>
            </a:endParaRPr>
          </a:p>
          <a:p>
            <a:pPr marL="1062000" lvl="6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2000" b="0" strike="noStrike" spc="-1" dirty="0">
                <a:solidFill>
                  <a:srgbClr val="263248"/>
                </a:solidFill>
                <a:latin typeface="Calibri"/>
                <a:ea typeface="Roboto Condensed Light"/>
              </a:rPr>
              <a:t>Πληρωμών  ΠΔΕ</a:t>
            </a:r>
            <a:endParaRPr lang="el-G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l-GR" sz="2000" b="0" strike="noStrike" spc="-1" dirty="0">
                <a:solidFill>
                  <a:srgbClr val="0070C0"/>
                </a:solidFill>
                <a:latin typeface="Calibri"/>
                <a:ea typeface="Roboto Condensed Light"/>
              </a:rPr>
              <a:t>             </a:t>
            </a:r>
          </a:p>
          <a:p>
            <a:pPr>
              <a:lnSpc>
                <a:spcPct val="100000"/>
              </a:lnSpc>
              <a:buNone/>
            </a:pPr>
            <a:r>
              <a:rPr lang="el-GR" sz="1600" i="1" spc="-1" dirty="0">
                <a:solidFill>
                  <a:srgbClr val="0070C0"/>
                </a:solidFill>
                <a:latin typeface="Calibri"/>
                <a:ea typeface="Roboto Condensed Light"/>
              </a:rPr>
              <a:t>	(*) ενεργός =  διασύνδεση με ΠΔΕ – δημιουργία προτάσεων </a:t>
            </a:r>
            <a:endParaRPr lang="el-GR" sz="1600" b="0" i="1" strike="noStrike" spc="-1" dirty="0">
              <a:latin typeface="Arial"/>
            </a:endParaRPr>
          </a:p>
        </p:txBody>
      </p:sp>
      <p:grpSp>
        <p:nvGrpSpPr>
          <p:cNvPr id="319" name="Ομάδα 9"/>
          <p:cNvGrpSpPr/>
          <p:nvPr/>
        </p:nvGrpSpPr>
        <p:grpSpPr>
          <a:xfrm>
            <a:off x="3960000" y="591480"/>
            <a:ext cx="2549160" cy="323640"/>
            <a:chOff x="3960000" y="591480"/>
            <a:chExt cx="2549160" cy="323640"/>
          </a:xfrm>
        </p:grpSpPr>
        <p:sp>
          <p:nvSpPr>
            <p:cNvPr id="320" name="Στρογγυλεμένο ορθογώνιο 13"/>
            <p:cNvSpPr/>
            <p:nvPr/>
          </p:nvSpPr>
          <p:spPr>
            <a:xfrm>
              <a:off x="3960000" y="59148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21" name="Στρογγυλεμένο ορθογώνιο 4"/>
            <p:cNvSpPr/>
            <p:nvPr/>
          </p:nvSpPr>
          <p:spPr>
            <a:xfrm>
              <a:off x="3988080" y="59148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Στοιχεία ΠΔΕ</a:t>
              </a:r>
              <a:endParaRPr lang="el-GR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Num" idx="9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0D7FAA00-4F95-40DB-AB1E-44DAE391E398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8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24" name="Ορθογώνιο 9"/>
          <p:cNvSpPr/>
          <p:nvPr/>
        </p:nvSpPr>
        <p:spPr>
          <a:xfrm>
            <a:off x="539640" y="1311480"/>
            <a:ext cx="8100360" cy="66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263248"/>
                </a:solidFill>
                <a:latin typeface="Calibri"/>
                <a:ea typeface="Roboto Condensed Light"/>
              </a:rPr>
              <a:t>1) Για κάθε  Ενεργό ενάριθμο 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:  </a:t>
            </a:r>
            <a:r>
              <a:rPr lang="el-GR" sz="2000" b="1" strike="noStrike" spc="-1">
                <a:solidFill>
                  <a:srgbClr val="4A7EBB"/>
                </a:solidFill>
                <a:latin typeface="Arial"/>
                <a:ea typeface="Arial"/>
              </a:rPr>
              <a:t>Σύνολο Π/Υ = Πληρωμές εναρίθμου </a:t>
            </a:r>
            <a:endParaRPr lang="el-GR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800" b="0" strike="noStrike" spc="-1">
              <a:latin typeface="Arial"/>
            </a:endParaRPr>
          </a:p>
        </p:txBody>
      </p:sp>
      <p:sp>
        <p:nvSpPr>
          <p:cNvPr id="325" name="Ορθογώνιο 17"/>
          <p:cNvSpPr/>
          <p:nvPr/>
        </p:nvSpPr>
        <p:spPr>
          <a:xfrm>
            <a:off x="755640" y="48348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26" name="Ομάδα 9"/>
          <p:cNvGrpSpPr/>
          <p:nvPr/>
        </p:nvGrpSpPr>
        <p:grpSpPr>
          <a:xfrm>
            <a:off x="4002480" y="547920"/>
            <a:ext cx="2549160" cy="323640"/>
            <a:chOff x="4002480" y="547920"/>
            <a:chExt cx="2549160" cy="323640"/>
          </a:xfrm>
        </p:grpSpPr>
        <p:sp>
          <p:nvSpPr>
            <p:cNvPr id="327" name="Στρογγυλεμένο ορθογώνιο 19"/>
            <p:cNvSpPr/>
            <p:nvPr/>
          </p:nvSpPr>
          <p:spPr>
            <a:xfrm>
              <a:off x="4002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28" name="Στρογγυλεμένο ορθογώνιο 4"/>
            <p:cNvSpPr/>
            <p:nvPr/>
          </p:nvSpPr>
          <p:spPr>
            <a:xfrm>
              <a:off x="4030560" y="54792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pic>
        <p:nvPicPr>
          <p:cNvPr id="329" name="Θέση περιεχομένου 8"/>
          <p:cNvPicPr/>
          <p:nvPr/>
        </p:nvPicPr>
        <p:blipFill>
          <a:blip r:embed="rId2"/>
          <a:srcRect l="3146" t="38815" r="612" b="26158"/>
          <a:stretch/>
        </p:blipFill>
        <p:spPr>
          <a:xfrm>
            <a:off x="539640" y="1743480"/>
            <a:ext cx="7992360" cy="1635480"/>
          </a:xfrm>
          <a:prstGeom prst="rect">
            <a:avLst/>
          </a:prstGeom>
          <a:ln w="0">
            <a:noFill/>
          </a:ln>
        </p:spPr>
      </p:pic>
      <p:sp>
        <p:nvSpPr>
          <p:cNvPr id="330" name="Στρογγυλεμένο ορθογώνιο 10"/>
          <p:cNvSpPr/>
          <p:nvPr/>
        </p:nvSpPr>
        <p:spPr>
          <a:xfrm>
            <a:off x="3744000" y="2580120"/>
            <a:ext cx="1836000" cy="5313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1" name="Ορθογώνιο 14"/>
          <p:cNvSpPr/>
          <p:nvPr/>
        </p:nvSpPr>
        <p:spPr>
          <a:xfrm>
            <a:off x="759240" y="2967840"/>
            <a:ext cx="75474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600" b="0" strike="noStrike" spc="-1">
              <a:latin typeface="Arial"/>
            </a:endParaRPr>
          </a:p>
        </p:txBody>
      </p:sp>
      <p:pic>
        <p:nvPicPr>
          <p:cNvPr id="332" name="Εικόνα 15"/>
          <p:cNvPicPr/>
          <p:nvPr/>
        </p:nvPicPr>
        <p:blipFill>
          <a:blip r:embed="rId3"/>
          <a:srcRect l="18340" t="26898" r="18888" b="58417"/>
          <a:stretch/>
        </p:blipFill>
        <p:spPr>
          <a:xfrm>
            <a:off x="683640" y="3664440"/>
            <a:ext cx="7020360" cy="923040"/>
          </a:xfrm>
          <a:prstGeom prst="rect">
            <a:avLst/>
          </a:prstGeom>
          <a:ln w="0">
            <a:noFill/>
          </a:ln>
        </p:spPr>
      </p:pic>
      <p:sp>
        <p:nvSpPr>
          <p:cNvPr id="333" name="Στρογγυλεμένο ορθογώνιο 16"/>
          <p:cNvSpPr/>
          <p:nvPr/>
        </p:nvSpPr>
        <p:spPr>
          <a:xfrm>
            <a:off x="6903000" y="3729600"/>
            <a:ext cx="669600" cy="468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34" name="Ευθύγραμμο βέλος σύνδεσης 4"/>
          <p:cNvSpPr/>
          <p:nvPr/>
        </p:nvSpPr>
        <p:spPr>
          <a:xfrm flipH="1">
            <a:off x="6443640" y="2967840"/>
            <a:ext cx="158364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5875">
            <a:solidFill>
              <a:srgbClr val="FF000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024560" y="2299320"/>
            <a:ext cx="6624360" cy="7657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Πρόσβαση χρήστη Δικαιούχου στο ΟΠΣ ΕΣΠΑ</a:t>
            </a:r>
            <a:endParaRPr lang="el-G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ldNum" idx="10"/>
          </p:nvPr>
        </p:nvSpPr>
        <p:spPr>
          <a:xfrm>
            <a:off x="7924320" y="6516720"/>
            <a:ext cx="1487160" cy="315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" sz="1200" b="1" strike="noStrike" spc="-1">
                <a:solidFill>
                  <a:srgbClr val="FFFFFF"/>
                </a:solidFill>
                <a:latin typeface="Arial"/>
                <a:ea typeface="Roboto Condensed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AE281FB-7E0F-41DC-98BC-F1389F08FDE8}" type="slidenum">
              <a:rPr lang="en" sz="12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9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337" name="Ορθογώνιο 9"/>
          <p:cNvSpPr/>
          <p:nvPr/>
        </p:nvSpPr>
        <p:spPr>
          <a:xfrm>
            <a:off x="759240" y="1455480"/>
            <a:ext cx="75474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Info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–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online 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σύνδεση με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l-GR" sz="1800" b="0" strike="noStrike" spc="-1">
                <a:solidFill>
                  <a:srgbClr val="000000"/>
                </a:solidFill>
                <a:latin typeface="Arial"/>
                <a:ea typeface="Arial"/>
              </a:rPr>
              <a:t>ΠΔΕ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l-GR" sz="1600" b="0" strike="noStrike" spc="-1">
              <a:latin typeface="Arial"/>
            </a:endParaRPr>
          </a:p>
        </p:txBody>
      </p:sp>
      <p:sp>
        <p:nvSpPr>
          <p:cNvPr id="338" name="Ορθογώνιο 17"/>
          <p:cNvSpPr/>
          <p:nvPr/>
        </p:nvSpPr>
        <p:spPr>
          <a:xfrm>
            <a:off x="755640" y="483480"/>
            <a:ext cx="57243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Απόφαση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l-GR" sz="2000" b="1" strike="noStrike" spc="-1">
                <a:solidFill>
                  <a:srgbClr val="FFFFFF"/>
                </a:solidFill>
                <a:latin typeface="Arial"/>
                <a:ea typeface="Roboto Condensed"/>
              </a:rPr>
              <a:t>Ολοκλήρωσης</a:t>
            </a:r>
            <a:r>
              <a:rPr lang="el-GR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l-GR" sz="1400" b="0" strike="noStrike" spc="-1">
              <a:latin typeface="Arial"/>
            </a:endParaRPr>
          </a:p>
        </p:txBody>
      </p:sp>
      <p:grpSp>
        <p:nvGrpSpPr>
          <p:cNvPr id="339" name="Ομάδα 9"/>
          <p:cNvGrpSpPr/>
          <p:nvPr/>
        </p:nvGrpSpPr>
        <p:grpSpPr>
          <a:xfrm>
            <a:off x="3966480" y="547920"/>
            <a:ext cx="2549160" cy="323640"/>
            <a:chOff x="3966480" y="547920"/>
            <a:chExt cx="2549160" cy="323640"/>
          </a:xfrm>
        </p:grpSpPr>
        <p:sp>
          <p:nvSpPr>
            <p:cNvPr id="340" name="Στρογγυλεμένο ορθογώνιο 19"/>
            <p:cNvSpPr/>
            <p:nvPr/>
          </p:nvSpPr>
          <p:spPr>
            <a:xfrm>
              <a:off x="3966480" y="547920"/>
              <a:ext cx="2549160" cy="32364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41" name="Στρογγυλεμένο ορθογώνιο 4"/>
            <p:cNvSpPr/>
            <p:nvPr/>
          </p:nvSpPr>
          <p:spPr>
            <a:xfrm>
              <a:off x="3994560" y="547920"/>
              <a:ext cx="2521080" cy="3142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6640" tIns="17640" rIns="26640" bIns="17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  <a:buNone/>
              </a:pPr>
              <a:r>
                <a:rPr lang="el-GR" sz="1600" b="1" i="1" strike="noStrike" spc="-1">
                  <a:solidFill>
                    <a:srgbClr val="DBA545"/>
                  </a:solidFill>
                  <a:latin typeface="Arial"/>
                  <a:ea typeface="Arial"/>
                </a:rPr>
                <a:t>Καρτέλα Β2. Ενάριθμα</a:t>
              </a:r>
              <a:endParaRPr lang="el-GR" sz="1600" b="0" strike="noStrike" spc="-1">
                <a:latin typeface="Arial"/>
              </a:endParaRPr>
            </a:p>
          </p:txBody>
        </p:sp>
      </p:grpSp>
      <p:sp>
        <p:nvSpPr>
          <p:cNvPr id="342" name="Θέση κειμένου 3"/>
          <p:cNvSpPr/>
          <p:nvPr/>
        </p:nvSpPr>
        <p:spPr>
          <a:xfrm>
            <a:off x="611640" y="1813680"/>
            <a:ext cx="8280720" cy="82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Το Υπόλοιπο του εναρίθμου (Κατανομές - Πληρωμές) θα πρέπει να είναι μηδέν. Αν όχι, θα πρέπει να προηγηθεί </a:t>
            </a:r>
            <a:r>
              <a:rPr lang="el-GR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Αρνητική κατανομή</a:t>
            </a:r>
            <a:endParaRPr lang="el-GR" sz="2000" b="0" strike="noStrike" spc="-1">
              <a:latin typeface="Arial"/>
            </a:endParaRPr>
          </a:p>
        </p:txBody>
      </p:sp>
      <p:pic>
        <p:nvPicPr>
          <p:cNvPr id="343" name="Εικόνα 13"/>
          <p:cNvPicPr/>
          <p:nvPr/>
        </p:nvPicPr>
        <p:blipFill>
          <a:blip r:embed="rId2"/>
          <a:stretch/>
        </p:blipFill>
        <p:spPr>
          <a:xfrm>
            <a:off x="720000" y="2649240"/>
            <a:ext cx="6984000" cy="1981800"/>
          </a:xfrm>
          <a:prstGeom prst="rect">
            <a:avLst/>
          </a:prstGeom>
          <a:ln w="0">
            <a:noFill/>
          </a:ln>
        </p:spPr>
      </p:pic>
      <p:sp>
        <p:nvSpPr>
          <p:cNvPr id="344" name="Στρογγυλεμένο ορθογώνιο 16"/>
          <p:cNvSpPr/>
          <p:nvPr/>
        </p:nvSpPr>
        <p:spPr>
          <a:xfrm>
            <a:off x="3998520" y="3325320"/>
            <a:ext cx="669600" cy="4701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45" name="Στρογγυλεμένο ορθογώνιο 14"/>
          <p:cNvSpPr/>
          <p:nvPr/>
        </p:nvSpPr>
        <p:spPr>
          <a:xfrm>
            <a:off x="4869720" y="3325320"/>
            <a:ext cx="601920" cy="47016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851</Words>
  <Application>Microsoft Office PowerPoint</Application>
  <PresentationFormat>Προβολή στην οθόνη (16:9)</PresentationFormat>
  <Paragraphs>210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22</vt:i4>
      </vt:variant>
    </vt:vector>
  </HeadingPairs>
  <TitlesOfParts>
    <vt:vector size="35" baseType="lpstr">
      <vt:lpstr>Arial</vt:lpstr>
      <vt:lpstr>Calibri</vt:lpstr>
      <vt:lpstr>DejaVu Sans</vt:lpstr>
      <vt:lpstr>Roboto Condensed</vt:lpstr>
      <vt:lpstr>Roboto Condensed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Παρουσίαση του PowerPoint</vt:lpstr>
      <vt:lpstr>Παρουσίαση του PowerPoint</vt:lpstr>
      <vt:lpstr>Απόφαση Ολοκλήρωσης : Δημιουργία</vt:lpstr>
      <vt:lpstr>Απόφαση Ολοκλήρωσης –Τμήμα Α</vt:lpstr>
      <vt:lpstr>Απόφαση Ολοκλήρωσης : Προϋποθέσεις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Πρόσβαση χρήστη Δικαιούχου στο ΟΠΣ ΕΣΠΑ</vt:lpstr>
      <vt:lpstr>Παρουσίαση του PowerPoint</vt:lpstr>
      <vt:lpstr>Παρουσίαση του PowerPoint</vt:lpstr>
      <vt:lpstr>Πρόσβαση χρήστη Δικαιούχου στο ΟΠΣ ΕΣΠΑ</vt:lpstr>
      <vt:lpstr>Πρόσβαση χρήστη Δικαιούχου στο ΟΠΣ ΕΣΠΑ</vt:lpstr>
      <vt:lpstr>Απόφαση Ολοκλήρωσης : έγγραφο</vt:lpstr>
      <vt:lpstr>Απόφαση Ολοκλήρωσης : Οριστικοποίηση</vt:lpstr>
      <vt:lpstr>Απόφαση Ολοκλήρωσης : Ορθή επανάληψη</vt:lpstr>
      <vt:lpstr>Πρόσβαση χρήστη Δικαιούχου στο ΟΠΣ ΕΣΠΑ</vt:lpstr>
      <vt:lpstr>Ευχαριστούμε για την προσοχή σας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gr</dc:creator>
  <cp:lastModifiedBy>Ελλη Βάζου</cp:lastModifiedBy>
  <cp:revision>565</cp:revision>
  <dcterms:modified xsi:type="dcterms:W3CDTF">2024-07-16T09:52:49Z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Προβολή στην οθόνη (16:9)</vt:lpwstr>
  </property>
  <property fmtid="{D5CDD505-2E9C-101B-9397-08002B2CF9AE}" pid="4" name="Slides">
    <vt:i4>20</vt:i4>
  </property>
</Properties>
</file>